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8" r:id="rId1"/>
  </p:sldMasterIdLst>
  <p:notesMasterIdLst>
    <p:notesMasterId r:id="rId12"/>
  </p:notesMasterIdLst>
  <p:sldIdLst>
    <p:sldId id="270" r:id="rId2"/>
    <p:sldId id="300" r:id="rId3"/>
    <p:sldId id="307" r:id="rId4"/>
    <p:sldId id="308" r:id="rId5"/>
    <p:sldId id="319" r:id="rId6"/>
    <p:sldId id="320" r:id="rId7"/>
    <p:sldId id="315" r:id="rId8"/>
    <p:sldId id="321" r:id="rId9"/>
    <p:sldId id="318" r:id="rId10"/>
    <p:sldId id="317" r:id="rId1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25B00"/>
    <a:srgbClr val="005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3" autoAdjust="0"/>
    <p:restoredTop sz="92644" autoAdjust="0"/>
  </p:normalViewPr>
  <p:slideViewPr>
    <p:cSldViewPr snapToGrid="0">
      <p:cViewPr varScale="1">
        <p:scale>
          <a:sx n="67" d="100"/>
          <a:sy n="67" d="100"/>
        </p:scale>
        <p:origin x="-14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5D7F64-D30C-47A5-B15E-9EF93B30ED64}" type="datetimeFigureOut">
              <a:rPr lang="ru-RU"/>
              <a:pPr>
                <a:defRPr/>
              </a:pPr>
              <a:t>31.10.2022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E45BC2F-781B-4F71-9A07-7F4E70B028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A18A1B-1EFC-4E7D-91B8-3DC698D469B5}" type="slidenum">
              <a:rPr lang="ru-RU" altLang="ru-RU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FFA36B-1A91-4447-A0D6-B89BEA4F76A5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F5E92F-3EB2-4A06-AF12-02DB1AE4D94E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F1928-123F-4468-A370-B16C1DA0BDAF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4BAA1-B5E6-4C16-8C7F-A005BE051D26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AF3227-5F01-47BA-8EFE-795C92785F69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41B9D-0C62-4C0A-9809-57595A23ACFD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F5BF1D-6746-4CD7-BB2F-AF2C125A0317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E8E3E-FCED-46E9-A2F6-B0749FB12C76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F4CE9-7B8E-40CC-AE27-776EF37D027E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2515A-B8C4-46E7-A147-CFA0D29184B6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CE1841-8C80-40CD-B8E2-CEBFCE8B87F3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524F0-9D30-4F00-9E50-7F3627BD0CA5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99A05-7425-48DD-9E1D-DC4404DAD15E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52C58-D93A-4D72-AAB0-1D88F50337E1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35B29-A923-46B2-A296-B4A65A6C9126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1CD53-B518-47ED-ACB9-2FAD027AE222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58F810-AC8B-468E-80A1-887A1C0CBA6D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0B3E8-33AD-4754-A8BA-33ED18BA75C7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F95F19-6825-48CE-8A33-9C4E66F46BD6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24013-9402-4AF2-BC33-7565D4779384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E21EE9-A76A-4F03-A8BB-179B6AB3B6FC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30DBE-86C2-49AF-B6C9-92F11D6549AF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E97A394-C9D7-4FF8-B277-E727F1B446B6}" type="datetime1">
              <a:rPr lang="en-US" smtClean="0"/>
              <a:pPr>
                <a:defRPr/>
              </a:pPr>
              <a:t>10/31/2022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5FEFCC-84AA-4981-A6B6-8E53F4BEDD6C}" type="slidenum">
              <a:rPr lang="en-US" altLang="ru-RU" smtClean="0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/>
        </p:nvSpPr>
        <p:spPr>
          <a:xfrm>
            <a:off x="1116013" y="1692269"/>
            <a:ext cx="6911975" cy="3168650"/>
          </a:xfrm>
          <a:prstGeom prst="rect">
            <a:avLst/>
          </a:prstGeom>
        </p:spPr>
        <p:txBody>
          <a:bodyPr anchor="ctr"/>
          <a:lstStyle/>
          <a:p>
            <a:pPr algn="ctr" defTabSz="914354" eaLnBrk="1" fontAlgn="auto" hangingPunct="1">
              <a:spcAft>
                <a:spcPts val="0"/>
              </a:spcAft>
              <a:defRPr/>
            </a:pP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57869" y="1427608"/>
            <a:ext cx="6667533" cy="294965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3200" b="1" cap="none" spc="50" dirty="0" smtClean="0">
                <a:ln w="11430">
                  <a:solidFill>
                    <a:srgbClr val="E25B00"/>
                  </a:solidFill>
                </a:ln>
                <a:solidFill>
                  <a:srgbClr val="E25B00"/>
                </a:solidFill>
                <a:latin typeface="Arial" pitchFamily="34" charset="0"/>
                <a:cs typeface="Arial" pitchFamily="34" charset="0"/>
              </a:rPr>
              <a:t>О дополнительных мерах социальной поддержки    семей военнослужащих           в Кировской области</a:t>
            </a:r>
          </a:p>
          <a:p>
            <a:pPr fontAlgn="auto">
              <a:spcAft>
                <a:spcPts val="0"/>
              </a:spcAft>
              <a:defRPr/>
            </a:pPr>
            <a:endParaRPr lang="ru-RU" sz="2800" b="1" cap="none" spc="50" dirty="0" smtClean="0">
              <a:ln w="11430">
                <a:solidFill>
                  <a:srgbClr val="E25B00"/>
                </a:solidFill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2800" b="1" cap="none" spc="50" dirty="0">
              <a:ln w="11430">
                <a:solidFill>
                  <a:srgbClr val="E25B00"/>
                </a:solidFill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-16931"/>
            <a:ext cx="9144000" cy="101598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9" name="Рисунок 7" descr="Флаг и герб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916488" cy="153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Прямоугольник 13"/>
          <p:cNvSpPr>
            <a:spLocks noChangeArrowheads="1"/>
          </p:cNvSpPr>
          <p:nvPr/>
        </p:nvSpPr>
        <p:spPr bwMode="auto">
          <a:xfrm>
            <a:off x="4375622" y="4951242"/>
            <a:ext cx="44862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 b="1" dirty="0" err="1">
                <a:solidFill>
                  <a:srgbClr val="002060"/>
                </a:solidFill>
              </a:rPr>
              <a:t>Сараева</a:t>
            </a:r>
            <a:r>
              <a:rPr lang="ru-RU" altLang="ru-RU" sz="1600" b="1" dirty="0">
                <a:solidFill>
                  <a:srgbClr val="002060"/>
                </a:solidFill>
              </a:rPr>
              <a:t> </a:t>
            </a:r>
            <a:r>
              <a:rPr lang="ru-RU" altLang="ru-RU" sz="1600" b="1" dirty="0" smtClean="0">
                <a:solidFill>
                  <a:srgbClr val="002060"/>
                </a:solidFill>
              </a:rPr>
              <a:t>Роза </a:t>
            </a:r>
            <a:r>
              <a:rPr lang="ru-RU" altLang="ru-RU" sz="1600" b="1" dirty="0" err="1" smtClean="0">
                <a:solidFill>
                  <a:srgbClr val="002060"/>
                </a:solidFill>
              </a:rPr>
              <a:t>Саматовна</a:t>
            </a:r>
            <a:r>
              <a:rPr lang="ru-RU" altLang="ru-RU" sz="1600" b="1" dirty="0" smtClean="0">
                <a:solidFill>
                  <a:srgbClr val="002060"/>
                </a:solidFill>
              </a:rPr>
              <a:t>,</a:t>
            </a:r>
            <a:r>
              <a:rPr lang="ru-RU" altLang="ru-RU" sz="1600" b="1" dirty="0">
                <a:solidFill>
                  <a:srgbClr val="002060"/>
                </a:solidFill>
              </a:rPr>
              <a:t/>
            </a:r>
            <a:br>
              <a:rPr lang="ru-RU" altLang="ru-RU" sz="1600" b="1" dirty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ведущий консультант отдела </a:t>
            </a:r>
            <a:r>
              <a:rPr lang="ru-RU" altLang="ru-RU" sz="1600" b="1" dirty="0">
                <a:solidFill>
                  <a:srgbClr val="002060"/>
                </a:solidFill>
              </a:rPr>
              <a:t>общего </a:t>
            </a:r>
          </a:p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и дополнительного образования </a:t>
            </a:r>
          </a:p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министерства образования </a:t>
            </a:r>
          </a:p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Кировской области</a:t>
            </a:r>
            <a:endParaRPr lang="ru-RU" altLang="ru-RU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10240" cy="106203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Консультирование по вопросам предоставления мер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соцподдержки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0F9F40A1-CE6D-49E8-B8BD-BEA03EF802F6}" type="slidenum">
              <a:rPr lang="en-US" altLang="ru-RU">
                <a:solidFill>
                  <a:srgbClr val="0070C0"/>
                </a:solidFill>
              </a:rPr>
              <a:pPr/>
              <a:t>10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6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2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3089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2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3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4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5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0201311"/>
              </p:ext>
            </p:extLst>
          </p:nvPr>
        </p:nvGraphicFramePr>
        <p:xfrm>
          <a:off x="657224" y="1295030"/>
          <a:ext cx="7899400" cy="4684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2858">
                  <a:extLst>
                    <a:ext uri="{9D8B030D-6E8A-4147-A177-3AD203B41FA5}">
                      <a16:colId xmlns:a16="http://schemas.microsoft.com/office/drawing/2014/main" xmlns="" val="3220399216"/>
                    </a:ext>
                  </a:extLst>
                </a:gridCol>
                <a:gridCol w="2632858">
                  <a:extLst>
                    <a:ext uri="{9D8B030D-6E8A-4147-A177-3AD203B41FA5}">
                      <a16:colId xmlns:a16="http://schemas.microsoft.com/office/drawing/2014/main" xmlns="" val="1958375955"/>
                    </a:ext>
                  </a:extLst>
                </a:gridCol>
                <a:gridCol w="2633684">
                  <a:extLst>
                    <a:ext uri="{9D8B030D-6E8A-4147-A177-3AD203B41FA5}">
                      <a16:colId xmlns:a16="http://schemas.microsoft.com/office/drawing/2014/main" xmlns="" val="2552590471"/>
                    </a:ext>
                  </a:extLst>
                </a:gridCol>
              </a:tblGrid>
              <a:tr h="1420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Школьное питание</a:t>
                      </a:r>
                      <a:endParaRPr lang="ru-RU" sz="1800" i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Пономарева Мария Сергеевна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(8332) 27-27-34 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3424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0455019"/>
                  </a:ext>
                </a:extLst>
              </a:tr>
              <a:tr h="1708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Дополнительное образование</a:t>
                      </a:r>
                      <a:endParaRPr lang="ru-RU" sz="1800" i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Морданова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Елена Геннадьевна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(8332) 27-27-34 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3420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2249181"/>
                  </a:ext>
                </a:extLst>
              </a:tr>
              <a:tr h="1555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образование</a:t>
                      </a:r>
                      <a:endParaRPr lang="ru-RU" sz="1800" i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Порошина Анна Вячеславовна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(8332) 27-27-34 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3422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19231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10240" cy="106203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Дополнительные меры социальной поддержки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0F9F40A1-CE6D-49E8-B8BD-BEA03EF802F6}" type="slidenum">
              <a:rPr lang="en-US" altLang="ru-RU">
                <a:solidFill>
                  <a:srgbClr val="0070C0"/>
                </a:solidFill>
              </a:rPr>
              <a:pPr/>
              <a:t>2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079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3087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2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3089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1" name="Прямоугольник 29"/>
          <p:cNvSpPr>
            <a:spLocks noChangeArrowheads="1"/>
          </p:cNvSpPr>
          <p:nvPr/>
        </p:nvSpPr>
        <p:spPr bwMode="auto">
          <a:xfrm>
            <a:off x="155575" y="1158810"/>
            <a:ext cx="884908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категории военнослужащих относятся</a:t>
            </a:r>
            <a:r>
              <a:rPr lang="ru-RU" alt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altLang="ru-RU" sz="1600" b="1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b="1" dirty="0"/>
              <a:t>мобилизованные</a:t>
            </a:r>
            <a:r>
              <a:rPr lang="ru-RU" dirty="0"/>
              <a:t> – лица, призванные в соответствии с Указом Президента Российской Федерации от 21.09.2022 № 647 «Об объявлении частичной мобилизации в Российской Федерации» на военную службу по мобилизации в Вооруженные Силы Российской Федерации областной призывной комиссией по мобилизации граждан, а также комиссиями по мобилизации граждан, созданными в муниципальных образованиях Кировской области, по представлению военных </a:t>
            </a:r>
            <a:r>
              <a:rPr lang="ru-RU" dirty="0" smtClean="0"/>
              <a:t>комиссариатов</a:t>
            </a:r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b="1" dirty="0"/>
              <a:t>военнослужащие</a:t>
            </a:r>
            <a:r>
              <a:rPr lang="ru-RU" sz="2000" dirty="0"/>
              <a:t>,</a:t>
            </a:r>
            <a:r>
              <a:rPr lang="ru-RU" dirty="0"/>
              <a:t> участвующие в военной операции на территории Украины, ДНР, ЛНР и заключившие контракт о прохождении военной службы в ВС РФ не ранее 24.02.2022</a:t>
            </a:r>
            <a:endParaRPr lang="ru-RU" altLang="ru-RU" sz="2000" b="1" dirty="0" smtClean="0">
              <a:latin typeface="Calibri" pitchFamily="34" charset="0"/>
            </a:endParaRPr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b="1" dirty="0"/>
              <a:t>добровольцы</a:t>
            </a:r>
            <a:r>
              <a:rPr lang="ru-RU" sz="2000" dirty="0"/>
              <a:t>,</a:t>
            </a:r>
            <a:r>
              <a:rPr lang="ru-RU" dirty="0"/>
              <a:t> участвующие в военной операции на территории Украины, ДНР, ЛНР и заключившие контракт о добровольном содействии в выполнении задач, возложенных на </a:t>
            </a:r>
            <a:r>
              <a:rPr lang="ru-RU"/>
              <a:t>ВС </a:t>
            </a:r>
            <a:r>
              <a:rPr lang="ru-RU" smtClean="0"/>
              <a:t>РФ, </a:t>
            </a:r>
            <a:r>
              <a:rPr lang="ru-RU" dirty="0"/>
              <a:t>не ранее 24.02.2022</a:t>
            </a:r>
            <a:endParaRPr lang="ru-RU" altLang="ru-RU" sz="2000" b="1" dirty="0">
              <a:latin typeface="Calibri" pitchFamily="34" charset="0"/>
            </a:endParaRPr>
          </a:p>
        </p:txBody>
      </p:sp>
      <p:sp>
        <p:nvSpPr>
          <p:cNvPr id="3082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3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4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5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26716" cy="106203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Дополнительные меры социальной поддержки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104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7424CA2D-FB2C-4C46-8862-D6D67844D206}" type="slidenum">
              <a:rPr lang="en-US" altLang="ru-RU">
                <a:solidFill>
                  <a:srgbClr val="0070C0"/>
                </a:solidFill>
              </a:rPr>
              <a:pPr/>
              <a:t>3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103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4110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4115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4112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5" name="Прямоугольник 29"/>
          <p:cNvSpPr>
            <a:spLocks noChangeArrowheads="1"/>
          </p:cNvSpPr>
          <p:nvPr/>
        </p:nvSpPr>
        <p:spPr bwMode="auto">
          <a:xfrm>
            <a:off x="217713" y="1193800"/>
            <a:ext cx="8795657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военнослужащего подтверждается:</a:t>
            </a:r>
          </a:p>
          <a:p>
            <a:pPr algn="ctr"/>
            <a:endParaRPr lang="ru-RU" altLang="ru-RU" sz="1600" b="1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b="1" dirty="0"/>
              <a:t>справкой</a:t>
            </a:r>
            <a:r>
              <a:rPr lang="ru-RU" sz="2000" dirty="0"/>
              <a:t>, выданной районными отделами Военного комиссариата Кировской </a:t>
            </a:r>
            <a:r>
              <a:rPr lang="ru-RU" sz="2000" dirty="0" smtClean="0"/>
              <a:t>области</a:t>
            </a:r>
          </a:p>
          <a:p>
            <a:pPr marL="342900" indent="-342900" algn="just" eaLnBrk="1" hangingPunct="1">
              <a:spcAft>
                <a:spcPts val="1200"/>
              </a:spcAft>
            </a:pPr>
            <a:r>
              <a:rPr lang="ru-RU" sz="2000" i="1" dirty="0" smtClean="0"/>
              <a:t>     Срок</a:t>
            </a:r>
            <a:r>
              <a:rPr lang="ru-RU" sz="2000" b="1" i="1" dirty="0" smtClean="0"/>
              <a:t> </a:t>
            </a:r>
            <a:r>
              <a:rPr lang="ru-RU" sz="2000" i="1" dirty="0" smtClean="0"/>
              <a:t>действия справки – </a:t>
            </a:r>
            <a:r>
              <a:rPr lang="ru-RU" sz="2000" b="1" i="1" dirty="0" smtClean="0"/>
              <a:t>30 дней </a:t>
            </a:r>
            <a:r>
              <a:rPr lang="ru-RU" sz="2000" i="1" dirty="0" smtClean="0"/>
              <a:t>с даты ее выдачи.</a:t>
            </a:r>
            <a:endParaRPr lang="ru-RU" altLang="ru-RU" sz="20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b="1" dirty="0"/>
              <a:t>удостоверением</a:t>
            </a:r>
            <a:r>
              <a:rPr lang="ru-RU" sz="2000" dirty="0"/>
              <a:t>, выданного территориальными отделами и территориально обособленными структурными подразделениями </a:t>
            </a:r>
            <a:r>
              <a:rPr lang="ru-RU" sz="2000" dirty="0" smtClean="0"/>
              <a:t>МФЦ</a:t>
            </a:r>
            <a:r>
              <a:rPr lang="en-US" sz="2000" dirty="0" smtClean="0"/>
              <a:t> (</a:t>
            </a:r>
            <a:r>
              <a:rPr lang="ru-RU" sz="2000" dirty="0" smtClean="0"/>
              <a:t>после</a:t>
            </a:r>
            <a:r>
              <a:rPr lang="en-US" sz="2000" dirty="0" smtClean="0"/>
              <a:t> 20</a:t>
            </a:r>
            <a:r>
              <a:rPr lang="ru-RU" sz="2000" dirty="0" smtClean="0"/>
              <a:t>.10.2022)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 eaLnBrk="1" hangingPunct="1">
              <a:spcAft>
                <a:spcPts val="1200"/>
              </a:spcAft>
            </a:pPr>
            <a:r>
              <a:rPr lang="ru-RU" sz="2000" b="1" dirty="0" smtClean="0"/>
              <a:t>     </a:t>
            </a:r>
            <a:r>
              <a:rPr lang="ru-RU" i="1" dirty="0" smtClean="0"/>
              <a:t>Срок</a:t>
            </a:r>
            <a:r>
              <a:rPr lang="ru-RU" b="1" i="1" dirty="0" smtClean="0"/>
              <a:t> </a:t>
            </a:r>
            <a:r>
              <a:rPr lang="ru-RU" i="1" dirty="0"/>
              <a:t>действия удостоверения – </a:t>
            </a:r>
            <a:r>
              <a:rPr lang="ru-RU" b="1" i="1" dirty="0"/>
              <a:t>2 месяца</a:t>
            </a:r>
            <a:r>
              <a:rPr lang="ru-RU" i="1" dirty="0"/>
              <a:t> с даты его </a:t>
            </a:r>
            <a:r>
              <a:rPr lang="ru-RU" i="1" dirty="0" smtClean="0"/>
              <a:t>выдачи.</a:t>
            </a:r>
            <a:endParaRPr lang="ru-RU" altLang="ru-RU" i="1" dirty="0" smtClean="0">
              <a:latin typeface="Calibri" pitchFamily="34" charset="0"/>
            </a:endParaRPr>
          </a:p>
        </p:txBody>
      </p:sp>
      <p:sp>
        <p:nvSpPr>
          <p:cNvPr id="4106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4107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4108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4109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6838392" cy="106203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Дополнительные меры социальной поддержки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5128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79EDFAAE-DEE1-419F-B9F0-7771E2B2CE29}" type="slidenum">
              <a:rPr lang="en-US" altLang="ru-RU">
                <a:solidFill>
                  <a:srgbClr val="0070C0"/>
                </a:solidFill>
              </a:rPr>
              <a:pPr/>
              <a:t>4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127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5134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5139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5136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9" name="Прямоугольник 29"/>
          <p:cNvSpPr>
            <a:spLocks noChangeArrowheads="1"/>
          </p:cNvSpPr>
          <p:nvPr/>
        </p:nvSpPr>
        <p:spPr bwMode="auto">
          <a:xfrm>
            <a:off x="155575" y="1110953"/>
            <a:ext cx="884908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ребенком военнослужащего понимается 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altLang="ru-RU" sz="1600" b="1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dirty="0" smtClean="0"/>
              <a:t>лицо</a:t>
            </a:r>
            <a:r>
              <a:rPr lang="ru-RU" dirty="0"/>
              <a:t>, отцом (матерью), усыновителем, опекуном или попечителем которого является </a:t>
            </a:r>
            <a:r>
              <a:rPr lang="ru-RU" dirty="0" smtClean="0"/>
              <a:t>военнослужащий</a:t>
            </a:r>
          </a:p>
          <a:p>
            <a:pPr algn="just" eaLnBrk="1" hangingPunct="1">
              <a:spcAft>
                <a:spcPts val="1200"/>
              </a:spcAft>
            </a:pPr>
            <a:r>
              <a:rPr lang="ru-RU" dirty="0" smtClean="0"/>
              <a:t>     </a:t>
            </a:r>
            <a:r>
              <a:rPr lang="ru-RU" i="1" dirty="0" smtClean="0"/>
              <a:t>Мера </a:t>
            </a:r>
            <a:r>
              <a:rPr lang="ru-RU" b="1" i="1" dirty="0"/>
              <a:t>предоставляется</a:t>
            </a:r>
            <a:r>
              <a:rPr lang="ru-RU" i="1" dirty="0"/>
              <a:t> всем перечисленным категориям законных </a:t>
            </a:r>
            <a:r>
              <a:rPr lang="ru-RU" i="1" dirty="0" smtClean="0"/>
              <a:t>представителей ребенка.</a:t>
            </a:r>
          </a:p>
          <a:p>
            <a:pPr algn="ctr" eaLnBrk="1" hangingPunct="1">
              <a:spcAft>
                <a:spcPts val="1200"/>
              </a:spcAft>
            </a:pPr>
            <a:r>
              <a:rPr lang="ru-RU" i="1" dirty="0" smtClean="0"/>
              <a:t>    </a:t>
            </a: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Степень </a:t>
            </a:r>
            <a:r>
              <a:rPr lang="ru-RU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родства определяется</a:t>
            </a:r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sz="1600" b="1" i="1" dirty="0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dirty="0"/>
              <a:t>для родителей (в том числе усыновивших) – </a:t>
            </a:r>
            <a:r>
              <a:rPr lang="ru-RU" b="1" dirty="0"/>
              <a:t>свидетельством о рождении </a:t>
            </a:r>
            <a:r>
              <a:rPr lang="ru-RU" b="1" dirty="0" smtClean="0"/>
              <a:t>ребенка</a:t>
            </a:r>
            <a:endParaRPr lang="ru-RU" b="1" dirty="0"/>
          </a:p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dirty="0"/>
              <a:t>для опекунов (попечителей), приемных родителей – </a:t>
            </a:r>
            <a:r>
              <a:rPr lang="ru-RU" b="1" dirty="0"/>
              <a:t>актом органа опеки и попечительства</a:t>
            </a:r>
            <a:r>
              <a:rPr lang="ru-RU" dirty="0"/>
              <a:t> об установлении над ребенком опеки (попечительства), в том числе на возмездной основе (по договору о приемной семье), или </a:t>
            </a:r>
            <a:r>
              <a:rPr lang="ru-RU" b="1" dirty="0"/>
              <a:t>актом органа опеки и попечительства</a:t>
            </a:r>
            <a:r>
              <a:rPr lang="ru-RU" dirty="0"/>
              <a:t> о временном назначении опекуна или </a:t>
            </a:r>
            <a:r>
              <a:rPr lang="ru-RU" dirty="0" smtClean="0"/>
              <a:t>попечителя</a:t>
            </a:r>
            <a:endParaRPr lang="ru-RU" dirty="0"/>
          </a:p>
          <a:p>
            <a:pPr algn="just" eaLnBrk="1" hangingPunct="1">
              <a:spcAft>
                <a:spcPts val="1200"/>
              </a:spcAft>
            </a:pPr>
            <a:endParaRPr lang="ru-RU" altLang="ru-RU" sz="2000" b="1" dirty="0" smtClean="0">
              <a:latin typeface="Calibri" pitchFamily="34" charset="0"/>
            </a:endParaRPr>
          </a:p>
        </p:txBody>
      </p:sp>
      <p:sp>
        <p:nvSpPr>
          <p:cNvPr id="5130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5131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5132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5133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10240" cy="106203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Бесплатное горячее питание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0F9F40A1-CE6D-49E8-B8BD-BEA03EF802F6}" type="slidenum">
              <a:rPr lang="en-US" altLang="ru-RU">
                <a:solidFill>
                  <a:srgbClr val="0070C0"/>
                </a:solidFill>
              </a:rPr>
              <a:pPr/>
              <a:t>5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6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2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3089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1" name="Прямоугольник 29"/>
          <p:cNvSpPr>
            <a:spLocks noChangeArrowheads="1"/>
          </p:cNvSpPr>
          <p:nvPr/>
        </p:nvSpPr>
        <p:spPr bwMode="auto">
          <a:xfrm>
            <a:off x="657225" y="1219200"/>
            <a:ext cx="789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altLang="ru-RU" sz="1200" b="1" dirty="0" smtClean="0">
              <a:latin typeface="Calibri" pitchFamily="34" charset="0"/>
            </a:endParaRPr>
          </a:p>
        </p:txBody>
      </p:sp>
      <p:sp>
        <p:nvSpPr>
          <p:cNvPr id="3082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3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4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5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0094116"/>
              </p:ext>
            </p:extLst>
          </p:nvPr>
        </p:nvGraphicFramePr>
        <p:xfrm>
          <a:off x="0" y="1029811"/>
          <a:ext cx="9143999" cy="6289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2218">
                  <a:extLst>
                    <a:ext uri="{9D8B030D-6E8A-4147-A177-3AD203B41FA5}">
                      <a16:colId xmlns:a16="http://schemas.microsoft.com/office/drawing/2014/main" xmlns="" val="1834986857"/>
                    </a:ext>
                  </a:extLst>
                </a:gridCol>
                <a:gridCol w="6751781">
                  <a:extLst>
                    <a:ext uri="{9D8B030D-6E8A-4147-A177-3AD203B41FA5}">
                      <a16:colId xmlns:a16="http://schemas.microsoft.com/office/drawing/2014/main" xmlns="" val="2133552214"/>
                    </a:ext>
                  </a:extLst>
                </a:gridCol>
              </a:tblGrid>
              <a:tr h="796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НПА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постановление ПКО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07.10.2022 № 548-П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«О дополнительной социальной поддержке членов семей граждан, призванных на военную службу по мобилизации в Вооруженные Силы Российской Федерации» </a:t>
                      </a:r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(в редакции постановления от 20.10.2022 № 562-П)</a:t>
                      </a:r>
                    </a:p>
                    <a:p>
                      <a:pPr marL="0" marR="0" indent="18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распоряжение МОКО </a:t>
                      </a:r>
                      <a:r>
                        <a:rPr lang="ru-RU" sz="1200" b="1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10.10.2022 №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1132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«Об утверждении Порядка и условий обеспечения бесплатным горячим питанием детей военнослужащих, обучающихся в государственных или муниципальных общеобразовательных организациях, расположенных на территории Кировской области,</a:t>
                      </a:r>
                      <a:r>
                        <a:rPr lang="ru-RU" sz="12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установлении расчетных расходов на организацию бесплатного горячего питания на одного обучающегося в государственных или муниципальных общеобразовательных организациях, расположенных на территории Кировской области»</a:t>
                      </a: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7132218"/>
                  </a:ext>
                </a:extLst>
              </a:tr>
              <a:tr h="552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 детей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обучающиеся </a:t>
                      </a:r>
                      <a:r>
                        <a:rPr lang="ru-RU" sz="12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– 11 классов государственных </a:t>
                      </a:r>
                      <a:r>
                        <a:rPr lang="ru-RU" sz="12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муниципальных </a:t>
                      </a:r>
                      <a:r>
                        <a:rPr lang="ru-RU" sz="12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области, которые не получают меры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соцподдержки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предусмотренные на федеральном, региональном и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муниципальном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уровнях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620860"/>
                  </a:ext>
                </a:extLst>
              </a:tr>
              <a:tr h="4029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 предоставления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2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конца учебного года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 котором военнослужащий завершил период прохождения военной службы, в учебные дни при посещении обучающимся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5537429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Условия предоставления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у родителя (законного представителя) </a:t>
                      </a:r>
                      <a:r>
                        <a:rPr lang="ru-RU" sz="12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справки, выданной военкоматом</a:t>
                      </a:r>
                      <a:endParaRPr lang="ru-RU" sz="1200" b="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7398042"/>
                  </a:ext>
                </a:extLst>
              </a:tr>
              <a:tr h="238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предоставления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родитель обращается 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директору ОО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предоставляет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справку, выданную военкоматом</a:t>
                      </a:r>
                      <a:endParaRPr lang="ru-RU" sz="1200" b="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3434441"/>
                  </a:ext>
                </a:extLst>
              </a:tr>
              <a:tr h="567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Расчетные расходы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одного обучающегося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81,50 руб. при обучении в первую смену –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завтрак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91,70 руб. при обучении во вторую смену – обед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253021"/>
                  </a:ext>
                </a:extLst>
              </a:tr>
              <a:tr h="2465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 комментарии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1).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Ребенок </a:t>
                      </a:r>
                      <a:r>
                        <a:rPr lang="ru-RU" sz="12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имеет права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получение меры 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текущем учебном году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случае прохождения родителем военной службы в </a:t>
                      </a:r>
                      <a:r>
                        <a:rPr lang="ru-RU" sz="12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весенние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2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летние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месяцы </a:t>
                      </a:r>
                      <a:r>
                        <a:rPr lang="ru-RU" sz="12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прошлого учебного года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2).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Ребенок военнослужащего </a:t>
                      </a:r>
                      <a:r>
                        <a:rPr lang="ru-RU" sz="12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имеет право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получение меры 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текущем учебном году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случае если родитель был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но позднее </a:t>
                      </a:r>
                      <a:r>
                        <a:rPr lang="ru-RU" sz="1200" b="1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вернулся </a:t>
                      </a:r>
                      <a:r>
                        <a:rPr lang="ru-RU" sz="12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домой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каким-то обстоятельствам.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3).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Питание обучающемуся предоставляется согласно </a:t>
                      </a:r>
                      <a:r>
                        <a:rPr lang="ru-RU" sz="12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меню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разработанному ОО на период не менее двух недель в соответствии с требованиями законодательства.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4).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Родители детей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</a:t>
                      </a:r>
                      <a:r>
                        <a:rPr lang="ru-RU" sz="12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малообеспеченных семей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могут выбрать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указанную меру </a:t>
                      </a: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взамен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мере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соцподдержки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малообеспеченных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семей (при наличии).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5).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Меру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соцподдержки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получают </a:t>
                      </a:r>
                      <a:r>
                        <a:rPr lang="ru-RU" sz="12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несовершеннолетние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обучающиеся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обучающиеся, </a:t>
                      </a:r>
                      <a:r>
                        <a:rPr lang="ru-RU" sz="12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достигшие 18-летнего возраста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2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3832" marR="338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559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10240" cy="106203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Компенсация родительской платы    за присмотр и уход за ребенком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0F9F40A1-CE6D-49E8-B8BD-BEA03EF802F6}" type="slidenum">
              <a:rPr lang="en-US" altLang="ru-RU">
                <a:solidFill>
                  <a:srgbClr val="0070C0"/>
                </a:solidFill>
              </a:rPr>
              <a:pPr/>
              <a:t>6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6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2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3089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1" name="Прямоугольник 29"/>
          <p:cNvSpPr>
            <a:spLocks noChangeArrowheads="1"/>
          </p:cNvSpPr>
          <p:nvPr/>
        </p:nvSpPr>
        <p:spPr bwMode="auto">
          <a:xfrm>
            <a:off x="657225" y="1548714"/>
            <a:ext cx="789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altLang="ru-RU" sz="2000" b="1" dirty="0" smtClean="0">
              <a:latin typeface="Calibri" pitchFamily="34" charset="0"/>
            </a:endParaRPr>
          </a:p>
        </p:txBody>
      </p:sp>
      <p:sp>
        <p:nvSpPr>
          <p:cNvPr id="3082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3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4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5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7441797"/>
              </p:ext>
            </p:extLst>
          </p:nvPr>
        </p:nvGraphicFramePr>
        <p:xfrm>
          <a:off x="0" y="1061887"/>
          <a:ext cx="9144000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0618">
                  <a:extLst>
                    <a:ext uri="{9D8B030D-6E8A-4147-A177-3AD203B41FA5}">
                      <a16:colId xmlns:a16="http://schemas.microsoft.com/office/drawing/2014/main" xmlns="" val="2721312502"/>
                    </a:ext>
                  </a:extLst>
                </a:gridCol>
                <a:gridCol w="6853382">
                  <a:extLst>
                    <a:ext uri="{9D8B030D-6E8A-4147-A177-3AD203B41FA5}">
                      <a16:colId xmlns:a16="http://schemas.microsoft.com/office/drawing/2014/main" xmlns="" val="2340096838"/>
                    </a:ext>
                  </a:extLst>
                </a:gridCol>
              </a:tblGrid>
              <a:tr h="11212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НПА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постановление ПКО </a:t>
                      </a:r>
                      <a:r>
                        <a:rPr lang="ru-RU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07.10.2022 № 548-П </a:t>
                      </a:r>
                      <a:r>
                        <a:rPr lang="ru-RU" sz="11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«О дополнительной социальной поддержке членов семей граждан, призванных на военную службу по мобилизации в Вооруженные Силы Российской Федерации» (в редакции постановления от 20.10.2022 № 562-П)</a:t>
                      </a:r>
                      <a:endParaRPr lang="ru-RU" sz="1100" b="0" u="non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распоряжение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министерства социального развития Кировской области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12.10.2022 № 92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 утверждении порядка и условий предоставления компенсации родительской платы за присмотр и уход за детьми отдельных категорий граждан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распоряжение МОКО </a:t>
                      </a:r>
                      <a:r>
                        <a:rPr lang="ru-RU" sz="1100" b="1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 24.10.2022 № 1210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«Об определении максимального</a:t>
                      </a:r>
                      <a:r>
                        <a:rPr lang="ru-RU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размера компенсации родительской платы за присмотр и уход за детьми военнослужащих»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647833"/>
                  </a:ext>
                </a:extLst>
              </a:tr>
              <a:tr h="805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 детей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ребенок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посещающий </a:t>
                      </a:r>
                      <a:r>
                        <a:rPr lang="ru-RU" sz="11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государственную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 муниципальную ОО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реализующую программу дошкольного образования;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ребенок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достигший возраста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года 6 месяцев, не обеспеченный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местом ни в одной из муниципальных или государственных дошкольных образовательных </a:t>
                      </a:r>
                      <a:r>
                        <a:rPr lang="ru-RU" sz="1100" b="0" u="none" spc="-1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организаций, посещающий </a:t>
                      </a:r>
                      <a:r>
                        <a:rPr lang="ru-RU" sz="1100" b="0" u="none" spc="-15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частную ДОО или группу присмотра и ухода у ИП</a:t>
                      </a:r>
                      <a:endParaRPr lang="ru-RU" sz="1100" b="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3652820"/>
                  </a:ext>
                </a:extLst>
              </a:tr>
              <a:tr h="644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 предоставления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1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1-го числа месяца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мобилизации или заключения военнослужащим контракта, но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ранее 01.10.2022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1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последнего дня месяца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следующего за месяцем окончания периода прохождения военной службы по мобилизации, прекращения действия контракта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6989532"/>
                  </a:ext>
                </a:extLst>
              </a:tr>
              <a:tr h="322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Условия предоставления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1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заявительный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характер предоставления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меры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размер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компенсации определяется органом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СЗН </a:t>
                      </a:r>
                      <a:r>
                        <a:rPr lang="ru-RU" sz="11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ежемесячно</a:t>
                      </a:r>
                      <a:endParaRPr lang="ru-RU" sz="1100" b="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7909875"/>
                  </a:ext>
                </a:extLst>
              </a:tr>
              <a:tr h="1281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предоставления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родитель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может обратиться с заявлением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ru-RU" sz="11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орган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СЗН или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ОО (ДОО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либо посредством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почтовой либо курьерской связи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орган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СЗН или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ОО (ДОО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заявление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принятое в ОО (ДОО), передается в орган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СЗН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срок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позднее </a:t>
                      </a:r>
                      <a:r>
                        <a:rPr lang="ru-RU" sz="1100" b="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рабочего дня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 дня их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приема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родитель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может предоставить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документы в орган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СЗН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случае </a:t>
                      </a:r>
                      <a:r>
                        <a:rPr lang="ru-RU" sz="1100" b="0" u="non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непредоставления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родителем документов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 </a:t>
                      </a:r>
                      <a:r>
                        <a:rPr lang="ru-RU" sz="1100" b="1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СЗН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запрашивает в рамках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межведомственного </a:t>
                      </a:r>
                      <a:r>
                        <a:rPr lang="ru-RU" sz="1100" b="1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взаимодействия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 сведения о ребенке и родителе</a:t>
                      </a: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решение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назначении компенсации принимает </a:t>
                      </a:r>
                      <a:r>
                        <a:rPr lang="ru-RU" sz="1100" b="1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</a:t>
                      </a:r>
                      <a:r>
                        <a:rPr lang="ru-RU" sz="1100" b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СЗН</a:t>
                      </a:r>
                      <a:endParaRPr lang="ru-RU" sz="1100" b="1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192532"/>
                  </a:ext>
                </a:extLst>
              </a:tr>
              <a:tr h="493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компенсации </a:t>
                      </a:r>
                      <a:r>
                        <a:rPr lang="ru-RU" sz="1400" dirty="0" smtClean="0">
                          <a:solidFill>
                            <a:srgbClr val="E25B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гос. и </a:t>
                      </a:r>
                      <a:r>
                        <a:rPr lang="ru-RU" sz="1400" dirty="0" err="1" smtClean="0">
                          <a:solidFill>
                            <a:srgbClr val="E25B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</a:t>
                      </a:r>
                      <a:r>
                        <a:rPr lang="ru-RU" sz="1400" dirty="0" smtClean="0">
                          <a:solidFill>
                            <a:srgbClr val="E25B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ОО (ДОО)</a:t>
                      </a:r>
                      <a:endParaRPr lang="ru-RU" sz="1400" dirty="0">
                        <a:solidFill>
                          <a:srgbClr val="E25B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компенсация предоставляется в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размере внесенной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одним из родителей платы за присмотр и уход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вычетом компенсации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получаемой родителем в соответствии с Федеральным законом от 29.12.2012 № 273-ФЗ «Об образовании в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Российской</a:t>
                      </a:r>
                      <a:r>
                        <a:rPr lang="ru-RU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Федерации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1948063"/>
                  </a:ext>
                </a:extLst>
              </a:tr>
              <a:tr h="9345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 комментарии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1).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Мера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учитывается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 определении права на получение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иных выплат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при предоставлении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иных мер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социальной поддержки, установленных законодательством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области. 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180000" algn="just">
                        <a:spcAft>
                          <a:spcPts val="0"/>
                        </a:spcAft>
                      </a:pP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2).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Одним из родителей </a:t>
                      </a:r>
                      <a:r>
                        <a:rPr lang="ru-RU" sz="1100" b="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ежемесячно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орган 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СЗН не </a:t>
                      </a:r>
                      <a:r>
                        <a:rPr lang="ru-RU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позднее последнего числа месяца, в котором произведена оплата, предоставляются документы, </a:t>
                      </a:r>
                      <a:r>
                        <a:rPr lang="ru-RU" sz="11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подтверждающие размер фактической </a:t>
                      </a:r>
                      <a:r>
                        <a:rPr lang="ru-RU" sz="1100" b="1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платы</a:t>
                      </a:r>
                      <a:r>
                        <a:rPr lang="ru-RU" sz="11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3). Компенсация </a:t>
                      </a:r>
                      <a:r>
                        <a:rPr lang="ru-RU" sz="1100" b="0" u="non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предоставляется </a:t>
                      </a:r>
                      <a:r>
                        <a:rPr lang="ru-RU" sz="11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родителю, </a:t>
                      </a:r>
                      <a:r>
                        <a:rPr lang="ru-RU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лишенному</a:t>
                      </a:r>
                      <a:r>
                        <a:rPr lang="ru-RU" sz="11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родительских прав или </a:t>
                      </a:r>
                      <a:r>
                        <a:rPr lang="ru-RU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ограниченному</a:t>
                      </a:r>
                      <a:r>
                        <a:rPr lang="ru-RU" sz="11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 родительских правах.</a:t>
                      </a:r>
                      <a:endParaRPr lang="ru-RU" sz="1100" b="0" u="non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9287" marR="192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37789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10240" cy="106203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Бесплатное дополнительное образование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0F9F40A1-CE6D-49E8-B8BD-BEA03EF802F6}" type="slidenum">
              <a:rPr lang="en-US" altLang="ru-RU">
                <a:solidFill>
                  <a:srgbClr val="0070C0"/>
                </a:solidFill>
              </a:rPr>
              <a:pPr/>
              <a:t>7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6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2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3089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2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3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4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5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9331711"/>
              </p:ext>
            </p:extLst>
          </p:nvPr>
        </p:nvGraphicFramePr>
        <p:xfrm>
          <a:off x="0" y="1019908"/>
          <a:ext cx="9144000" cy="5838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091">
                  <a:extLst>
                    <a:ext uri="{9D8B030D-6E8A-4147-A177-3AD203B41FA5}">
                      <a16:colId xmlns:a16="http://schemas.microsoft.com/office/drawing/2014/main" xmlns="" val="3481020572"/>
                    </a:ext>
                  </a:extLst>
                </a:gridCol>
                <a:gridCol w="6834909">
                  <a:extLst>
                    <a:ext uri="{9D8B030D-6E8A-4147-A177-3AD203B41FA5}">
                      <a16:colId xmlns:a16="http://schemas.microsoft.com/office/drawing/2014/main" xmlns="" val="3247803716"/>
                    </a:ext>
                  </a:extLst>
                </a:gridCol>
              </a:tblGrid>
              <a:tr h="154771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НПА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8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постановление ПКО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07.10.2022 № 548-П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«О дополнительной социальной поддержке членов семей граждан, призванных на военную службу по мобилизации в Вооруженные Силы Российской Федерации» </a:t>
                      </a:r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(в редакции постановления от 20.10.2022 № 562-П)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распоряжение МОКО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25.10.2022 № 1215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«Об утверждении Порядка и условий предоставления несовершеннолетним детям военнослужащих бесплатных услуг дополнительного образования в государственных образовательных организациях, подведомственных министерству образования Кировской области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(распространяется на правоотношения, возникшие с 20.10.2022)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3655251"/>
                  </a:ext>
                </a:extLst>
              </a:tr>
              <a:tr h="2257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Категория детей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несовершеннолетние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обучающиеся в </a:t>
                      </a: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областных государственных </a:t>
                      </a:r>
                      <a:r>
                        <a:rPr lang="ru-RU" sz="1200" b="0" u="non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ОО</a:t>
                      </a:r>
                      <a:endParaRPr lang="ru-RU" sz="1200" b="0" u="non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5433518"/>
                  </a:ext>
                </a:extLst>
              </a:tr>
              <a:tr h="42531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Сроки предоставления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последнего дня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месяца, следующего за месяцем </a:t>
                      </a: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окончания периода прохождения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военной службы по мобилизации,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прекращения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действия контракта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3150385"/>
                  </a:ext>
                </a:extLst>
              </a:tr>
              <a:tr h="116078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Условия предоставления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наличие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 родителя (законного представителя) </a:t>
                      </a:r>
                      <a:r>
                        <a:rPr lang="ru-RU" sz="1200" b="0" u="non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удостоверения, выданного </a:t>
                      </a: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МФЦ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обучение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несовершеннолетнего по договору об оказании </a:t>
                      </a: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платных образовательных услуг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обучение независимо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формы обучения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ОО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ОДО контролируют наличие (включение) дополнительной общеразвивающей программы в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региональном навигаторе доп. </a:t>
                      </a: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образования детей в Кировской области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2746465"/>
                  </a:ext>
                </a:extLst>
              </a:tr>
              <a:tr h="5922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Порядок предоставления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родитель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предоставляет в ОО </a:t>
                      </a:r>
                      <a:r>
                        <a:rPr lang="ru-RU" sz="1200" b="0" u="non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удостоверение,</a:t>
                      </a:r>
                      <a:r>
                        <a:rPr lang="ru-RU" sz="1200" b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выданное</a:t>
                      </a:r>
                      <a:r>
                        <a:rPr lang="ru-RU" sz="1200" b="0" u="non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МФЦ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по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истечении срока действия удостоверения (т.е. 2-х месяцев с даты его выдачи) </a:t>
                      </a: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повторно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предоставляет в ОО </a:t>
                      </a:r>
                      <a:r>
                        <a:rPr lang="ru-RU" sz="1200" b="0" u="non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удостоверение, выданное </a:t>
                      </a:r>
                      <a:r>
                        <a:rPr lang="ru-RU" sz="1200" b="0" u="non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МФЦ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8194389"/>
                  </a:ext>
                </a:extLst>
              </a:tr>
              <a:tr h="13777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Финансовый механизм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субсидия </a:t>
                      </a: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иные цели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«Предоставление бесплатных услуг дополнительного образования несовершеннолетним детям военнослужащих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  <a:endParaRPr lang="ru-RU" sz="1200" b="0" u="non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для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получения субсидии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ОО подают </a:t>
                      </a: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заявку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счет средств субсидии на иные цели 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оплате подлежат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следующие </a:t>
                      </a: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расходы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плата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 начислениями 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работников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учебные расходы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 части приобретения расходных материалов</a:t>
                      </a:r>
                    </a:p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200" b="1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прочие расходы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учтенные калькуляцией стоимости образовательной услуги</a:t>
                      </a:r>
                      <a:endParaRPr lang="ru-RU" sz="1200" b="0" u="non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849640"/>
                  </a:ext>
                </a:extLst>
              </a:tr>
              <a:tr h="50852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Дополнительные комментарии </a:t>
                      </a: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just" defTabSz="914400" rtl="0" eaLnBrk="1" latinLnBrk="0" hangingPunct="1">
                        <a:spcAft>
                          <a:spcPts val="0"/>
                        </a:spcAft>
                        <a:tabLst>
                          <a:tab pos="450215" algn="l"/>
                          <a:tab pos="630555" algn="l"/>
                        </a:tabLst>
                      </a:pP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Главам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муниципальных образований рекомендовано руководствоваться распоряжением МОКО при установлении аналогичных мер социальной </a:t>
                      </a:r>
                      <a:r>
                        <a:rPr lang="ru-RU" sz="1200" b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поддержки.</a:t>
                      </a:r>
                      <a:endParaRPr lang="ru-RU" sz="1200" b="0" u="non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9583" marR="19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79945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10240" cy="10620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Дополнительные меры социальной поддержки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0F9F40A1-CE6D-49E8-B8BD-BEA03EF802F6}" type="slidenum">
              <a:rPr lang="en-US" altLang="ru-RU">
                <a:solidFill>
                  <a:srgbClr val="0070C0"/>
                </a:solidFill>
              </a:rPr>
              <a:pPr/>
              <a:t>8</a:t>
            </a:fld>
            <a:endParaRPr lang="en-US" altLang="ru-RU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6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2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3089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2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3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4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5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025" y="2025353"/>
            <a:ext cx="79390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5295" algn="just">
              <a:spcAft>
                <a:spcPts val="0"/>
              </a:spcAft>
            </a:pPr>
            <a:endParaRPr lang="ru-RU" b="1" dirty="0" smtClean="0"/>
          </a:p>
          <a:p>
            <a:pPr indent="455295" algn="just">
              <a:spcAft>
                <a:spcPts val="0"/>
              </a:spcAft>
            </a:pPr>
            <a:endParaRPr lang="ru-RU" b="1" dirty="0" smtClean="0"/>
          </a:p>
          <a:p>
            <a:pPr indent="455295" algn="just">
              <a:spcAft>
                <a:spcPts val="0"/>
              </a:spcAft>
            </a:pPr>
            <a:endParaRPr lang="ru-RU" b="1" dirty="0" smtClean="0"/>
          </a:p>
          <a:p>
            <a:pPr indent="455295" algn="just">
              <a:spcAft>
                <a:spcPts val="0"/>
              </a:spcAft>
            </a:pPr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307731" y="1178169"/>
            <a:ext cx="86252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altLang="ru-RU" sz="1400" b="1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sz="2000" dirty="0" smtClean="0"/>
              <a:t>Предоставление </a:t>
            </a:r>
            <a:r>
              <a:rPr lang="ru-RU" sz="2000" b="1" dirty="0" smtClean="0"/>
              <a:t>несовершеннолетним</a:t>
            </a:r>
            <a:r>
              <a:rPr lang="ru-RU" sz="2000" dirty="0" smtClean="0"/>
              <a:t> детям военнослужащих </a:t>
            </a:r>
            <a:r>
              <a:rPr lang="ru-RU" sz="2000" b="1" dirty="0" smtClean="0"/>
              <a:t>бесплатных</a:t>
            </a:r>
            <a:r>
              <a:rPr lang="ru-RU" sz="2000" dirty="0" smtClean="0"/>
              <a:t> услуг физкультурно-спортивных организаций, подведомственных министерству спорта и туризма Кировской области</a:t>
            </a:r>
          </a:p>
          <a:p>
            <a:pPr algn="just"/>
            <a:endParaRPr lang="ru-RU" sz="20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/>
              <a:t>  </a:t>
            </a:r>
            <a:r>
              <a:rPr lang="ru-RU" sz="2000" b="1" dirty="0" smtClean="0"/>
              <a:t>Бесплатное</a:t>
            </a:r>
            <a:r>
              <a:rPr lang="ru-RU" sz="2000" dirty="0" smtClean="0"/>
              <a:t> посещение </a:t>
            </a:r>
            <a:r>
              <a:rPr lang="ru-RU" sz="2000" b="1" dirty="0" smtClean="0"/>
              <a:t>несовершеннолетним</a:t>
            </a:r>
            <a:r>
              <a:rPr lang="ru-RU" sz="2000" dirty="0" smtClean="0"/>
              <a:t> ребенком военнослужащего и лицом, его </a:t>
            </a:r>
            <a:r>
              <a:rPr lang="ru-RU" sz="2000" b="1" dirty="0" smtClean="0"/>
              <a:t>сопровождающим</a:t>
            </a:r>
            <a:r>
              <a:rPr lang="ru-RU" sz="2000" dirty="0" smtClean="0"/>
              <a:t>, концертов, спектаклей, выставок, фестивалей, конкурсов, смотров, проводимых областными государственными учреждениями культуры</a:t>
            </a:r>
          </a:p>
          <a:p>
            <a:pPr algn="just"/>
            <a:r>
              <a:rPr lang="ru-RU" i="1" dirty="0" smtClean="0"/>
              <a:t>      </a:t>
            </a:r>
          </a:p>
          <a:p>
            <a:pPr algn="just"/>
            <a:r>
              <a:rPr lang="ru-RU" i="1" dirty="0" smtClean="0"/>
              <a:t>     </a:t>
            </a:r>
            <a:r>
              <a:rPr lang="ru-RU" alt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Кировской области от 07.10.2022 № 548-П «О дополнительной социальной поддержке членов семей граждан, призванных на военную службу по мобилизации в Вооруженные Силы Российской Федерации» (в редакции постановления от 20.10.2022 № 562-П) </a:t>
            </a:r>
          </a:p>
          <a:p>
            <a:pPr algn="just"/>
            <a:endParaRPr lang="ru-RU" i="1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"/>
            <a:ext cx="9144000" cy="106188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  <a:lumMod val="100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338" y="0"/>
            <a:ext cx="7110240" cy="10620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Новая дополнительная мера социальной поддержки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80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rIns="180000"/>
          <a:lstStyle/>
          <a:p>
            <a:fld id="{0F9F40A1-CE6D-49E8-B8BD-BEA03EF802F6}" type="slidenum">
              <a:rPr lang="en-US" altLang="ru-RU">
                <a:solidFill>
                  <a:srgbClr val="0070C0"/>
                </a:solidFill>
              </a:rPr>
              <a:pPr/>
              <a:t>9</a:t>
            </a:fld>
            <a:endParaRPr lang="en-US" alt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91325"/>
            <a:ext cx="9144000" cy="666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0" y="131763"/>
            <a:ext cx="1811338" cy="930275"/>
            <a:chOff x="0" y="132499"/>
            <a:chExt cx="1810963" cy="929540"/>
          </a:xfrm>
        </p:grpSpPr>
        <p:grpSp>
          <p:nvGrpSpPr>
            <p:cNvPr id="6" name="Группа 228"/>
            <p:cNvGrpSpPr>
              <a:grpSpLocks/>
            </p:cNvGrpSpPr>
            <p:nvPr/>
          </p:nvGrpSpPr>
          <p:grpSpPr bwMode="auto">
            <a:xfrm>
              <a:off x="0" y="132652"/>
              <a:ext cx="1810963" cy="929387"/>
              <a:chOff x="0" y="2012"/>
              <a:chExt cx="15884" cy="6064"/>
            </a:xfrm>
          </p:grpSpPr>
          <p:sp>
            <p:nvSpPr>
              <p:cNvPr id="31" name="Полилиния 229"/>
              <p:cNvSpPr>
                <a:spLocks/>
              </p:cNvSpPr>
              <p:nvPr/>
            </p:nvSpPr>
            <p:spPr bwMode="auto">
              <a:xfrm>
                <a:off x="42" y="5188"/>
                <a:ext cx="15842" cy="2888"/>
              </a:xfrm>
              <a:custGeom>
                <a:avLst/>
                <a:gdLst>
                  <a:gd name="T0" fmla="*/ 0 w 1585475"/>
                  <a:gd name="T1" fmla="*/ 288168 h 302874"/>
                  <a:gd name="T2" fmla="*/ 1584927 w 1585475"/>
                  <a:gd name="T3" fmla="*/ 144314 h 302874"/>
                  <a:gd name="T4" fmla="*/ 1584927 w 1585475"/>
                  <a:gd name="T5" fmla="*/ 0 h 302874"/>
                  <a:gd name="T6" fmla="*/ 0 w 1585475"/>
                  <a:gd name="T7" fmla="*/ 288168 h 3028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85475" h="302874">
                    <a:moveTo>
                      <a:pt x="0" y="302874"/>
                    </a:moveTo>
                    <a:lnTo>
                      <a:pt x="1585475" y="151679"/>
                    </a:lnTo>
                    <a:lnTo>
                      <a:pt x="1585475" y="0"/>
                    </a:lnTo>
                    <a:lnTo>
                      <a:pt x="0" y="302874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олилиния 230"/>
              <p:cNvSpPr>
                <a:spLocks/>
              </p:cNvSpPr>
              <p:nvPr/>
            </p:nvSpPr>
            <p:spPr bwMode="auto">
              <a:xfrm>
                <a:off x="42" y="3532"/>
                <a:ext cx="14325" cy="4326"/>
              </a:xfrm>
              <a:custGeom>
                <a:avLst/>
                <a:gdLst>
                  <a:gd name="T0" fmla="*/ 0 w 1432509"/>
                  <a:gd name="T1" fmla="*/ 432723 h 432723"/>
                  <a:gd name="T2" fmla="*/ 1432509 w 1432509"/>
                  <a:gd name="T3" fmla="*/ 151815 h 432723"/>
                  <a:gd name="T4" fmla="*/ 1432509 w 1432509"/>
                  <a:gd name="T5" fmla="*/ 0 h 432723"/>
                  <a:gd name="T6" fmla="*/ 0 w 1432509"/>
                  <a:gd name="T7" fmla="*/ 432723 h 4327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32509" h="432723">
                    <a:moveTo>
                      <a:pt x="0" y="432723"/>
                    </a:moveTo>
                    <a:lnTo>
                      <a:pt x="1432509" y="151815"/>
                    </a:lnTo>
                    <a:lnTo>
                      <a:pt x="1432509" y="0"/>
                    </a:lnTo>
                    <a:lnTo>
                      <a:pt x="0" y="43272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2" name="Полилиния 231"/>
              <p:cNvSpPr>
                <a:spLocks/>
              </p:cNvSpPr>
              <p:nvPr/>
            </p:nvSpPr>
            <p:spPr bwMode="auto">
              <a:xfrm>
                <a:off x="0" y="2012"/>
                <a:ext cx="13055" cy="5639"/>
              </a:xfrm>
              <a:custGeom>
                <a:avLst/>
                <a:gdLst>
                  <a:gd name="T0" fmla="*/ 0 w 1293302"/>
                  <a:gd name="T1" fmla="*/ 0 h 563851"/>
                  <a:gd name="T2" fmla="*/ 0 w 1293302"/>
                  <a:gd name="T3" fmla="*/ 0 h 563851"/>
                  <a:gd name="T4" fmla="*/ 0 w 1293302"/>
                  <a:gd name="T5" fmla="*/ 0 h 563851"/>
                  <a:gd name="T6" fmla="*/ 0 w 1293302"/>
                  <a:gd name="T7" fmla="*/ 0 h 5638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3302"/>
                  <a:gd name="T13" fmla="*/ 0 h 563851"/>
                  <a:gd name="T14" fmla="*/ 1293302 w 1293302"/>
                  <a:gd name="T15" fmla="*/ 563851 h 5638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3302" h="563851">
                    <a:moveTo>
                      <a:pt x="0" y="563851"/>
                    </a:moveTo>
                    <a:lnTo>
                      <a:pt x="1292918" y="151816"/>
                    </a:lnTo>
                    <a:cubicBezTo>
                      <a:pt x="1294095" y="98900"/>
                      <a:pt x="1292080" y="52916"/>
                      <a:pt x="1293257" y="0"/>
                    </a:cubicBezTo>
                    <a:lnTo>
                      <a:pt x="0" y="5638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ru-RU"/>
              </a:p>
            </p:txBody>
          </p:sp>
        </p:grpSp>
        <p:sp>
          <p:nvSpPr>
            <p:cNvPr id="34" name="Freeform 7"/>
            <p:cNvSpPr>
              <a:spLocks noChangeAspect="1"/>
            </p:cNvSpPr>
            <p:nvPr/>
          </p:nvSpPr>
          <p:spPr bwMode="auto">
            <a:xfrm>
              <a:off x="1050707" y="167396"/>
              <a:ext cx="653915" cy="786778"/>
            </a:xfrm>
            <a:custGeom>
              <a:avLst/>
              <a:gdLst>
                <a:gd name="T0" fmla="*/ 690 w 4247"/>
                <a:gd name="T1" fmla="*/ 9 h 5262"/>
                <a:gd name="T2" fmla="*/ 1107 w 4247"/>
                <a:gd name="T3" fmla="*/ 227 h 5262"/>
                <a:gd name="T4" fmla="*/ 1207 w 4247"/>
                <a:gd name="T5" fmla="*/ 627 h 5262"/>
                <a:gd name="T6" fmla="*/ 1234 w 4247"/>
                <a:gd name="T7" fmla="*/ 891 h 5262"/>
                <a:gd name="T8" fmla="*/ 1225 w 4247"/>
                <a:gd name="T9" fmla="*/ 1336 h 5262"/>
                <a:gd name="T10" fmla="*/ 1516 w 4247"/>
                <a:gd name="T11" fmla="*/ 1600 h 5262"/>
                <a:gd name="T12" fmla="*/ 1806 w 4247"/>
                <a:gd name="T13" fmla="*/ 1827 h 5262"/>
                <a:gd name="T14" fmla="*/ 1978 w 4247"/>
                <a:gd name="T15" fmla="*/ 1909 h 5262"/>
                <a:gd name="T16" fmla="*/ 1951 w 4247"/>
                <a:gd name="T17" fmla="*/ 1518 h 5262"/>
                <a:gd name="T18" fmla="*/ 2115 w 4247"/>
                <a:gd name="T19" fmla="*/ 1363 h 5262"/>
                <a:gd name="T20" fmla="*/ 2559 w 4247"/>
                <a:gd name="T21" fmla="*/ 1100 h 5262"/>
                <a:gd name="T22" fmla="*/ 2886 w 4247"/>
                <a:gd name="T23" fmla="*/ 1181 h 5262"/>
                <a:gd name="T24" fmla="*/ 3113 w 4247"/>
                <a:gd name="T25" fmla="*/ 745 h 5262"/>
                <a:gd name="T26" fmla="*/ 3676 w 4247"/>
                <a:gd name="T27" fmla="*/ 900 h 5262"/>
                <a:gd name="T28" fmla="*/ 4030 w 4247"/>
                <a:gd name="T29" fmla="*/ 1181 h 5262"/>
                <a:gd name="T30" fmla="*/ 3884 w 4247"/>
                <a:gd name="T31" fmla="*/ 1500 h 5262"/>
                <a:gd name="T32" fmla="*/ 3930 w 4247"/>
                <a:gd name="T33" fmla="*/ 1990 h 5262"/>
                <a:gd name="T34" fmla="*/ 4211 w 4247"/>
                <a:gd name="T35" fmla="*/ 2099 h 5262"/>
                <a:gd name="T36" fmla="*/ 4229 w 4247"/>
                <a:gd name="T37" fmla="*/ 2436 h 5262"/>
                <a:gd name="T38" fmla="*/ 4066 w 4247"/>
                <a:gd name="T39" fmla="*/ 2736 h 5262"/>
                <a:gd name="T40" fmla="*/ 3812 w 4247"/>
                <a:gd name="T41" fmla="*/ 2763 h 5262"/>
                <a:gd name="T42" fmla="*/ 3694 w 4247"/>
                <a:gd name="T43" fmla="*/ 2717 h 5262"/>
                <a:gd name="T44" fmla="*/ 3340 w 4247"/>
                <a:gd name="T45" fmla="*/ 2781 h 5262"/>
                <a:gd name="T46" fmla="*/ 3031 w 4247"/>
                <a:gd name="T47" fmla="*/ 2908 h 5262"/>
                <a:gd name="T48" fmla="*/ 3122 w 4247"/>
                <a:gd name="T49" fmla="*/ 3235 h 5262"/>
                <a:gd name="T50" fmla="*/ 3167 w 4247"/>
                <a:gd name="T51" fmla="*/ 3508 h 5262"/>
                <a:gd name="T52" fmla="*/ 3022 w 4247"/>
                <a:gd name="T53" fmla="*/ 3763 h 5262"/>
                <a:gd name="T54" fmla="*/ 2732 w 4247"/>
                <a:gd name="T55" fmla="*/ 3872 h 5262"/>
                <a:gd name="T56" fmla="*/ 2759 w 4247"/>
                <a:gd name="T57" fmla="*/ 4244 h 5262"/>
                <a:gd name="T58" fmla="*/ 2868 w 4247"/>
                <a:gd name="T59" fmla="*/ 4335 h 5262"/>
                <a:gd name="T60" fmla="*/ 2813 w 4247"/>
                <a:gd name="T61" fmla="*/ 4653 h 5262"/>
                <a:gd name="T62" fmla="*/ 2741 w 4247"/>
                <a:gd name="T63" fmla="*/ 4917 h 5262"/>
                <a:gd name="T64" fmla="*/ 2886 w 4247"/>
                <a:gd name="T65" fmla="*/ 5144 h 5262"/>
                <a:gd name="T66" fmla="*/ 2668 w 4247"/>
                <a:gd name="T67" fmla="*/ 5208 h 5262"/>
                <a:gd name="T68" fmla="*/ 2559 w 4247"/>
                <a:gd name="T69" fmla="*/ 4935 h 5262"/>
                <a:gd name="T70" fmla="*/ 2387 w 4247"/>
                <a:gd name="T71" fmla="*/ 4890 h 5262"/>
                <a:gd name="T72" fmla="*/ 2169 w 4247"/>
                <a:gd name="T73" fmla="*/ 4681 h 5262"/>
                <a:gd name="T74" fmla="*/ 1933 w 4247"/>
                <a:gd name="T75" fmla="*/ 4408 h 5262"/>
                <a:gd name="T76" fmla="*/ 1697 w 4247"/>
                <a:gd name="T77" fmla="*/ 4290 h 5262"/>
                <a:gd name="T78" fmla="*/ 1507 w 4247"/>
                <a:gd name="T79" fmla="*/ 4099 h 5262"/>
                <a:gd name="T80" fmla="*/ 1470 w 4247"/>
                <a:gd name="T81" fmla="*/ 4144 h 5262"/>
                <a:gd name="T82" fmla="*/ 1144 w 4247"/>
                <a:gd name="T83" fmla="*/ 4153 h 5262"/>
                <a:gd name="T84" fmla="*/ 853 w 4247"/>
                <a:gd name="T85" fmla="*/ 4281 h 5262"/>
                <a:gd name="T86" fmla="*/ 536 w 4247"/>
                <a:gd name="T87" fmla="*/ 4435 h 5262"/>
                <a:gd name="T88" fmla="*/ 363 w 4247"/>
                <a:gd name="T89" fmla="*/ 4335 h 5262"/>
                <a:gd name="T90" fmla="*/ 154 w 4247"/>
                <a:gd name="T91" fmla="*/ 4144 h 5262"/>
                <a:gd name="T92" fmla="*/ 218 w 4247"/>
                <a:gd name="T93" fmla="*/ 4035 h 5262"/>
                <a:gd name="T94" fmla="*/ 399 w 4247"/>
                <a:gd name="T95" fmla="*/ 3708 h 5262"/>
                <a:gd name="T96" fmla="*/ 644 w 4247"/>
                <a:gd name="T97" fmla="*/ 3617 h 5262"/>
                <a:gd name="T98" fmla="*/ 681 w 4247"/>
                <a:gd name="T99" fmla="*/ 3263 h 5262"/>
                <a:gd name="T100" fmla="*/ 336 w 4247"/>
                <a:gd name="T101" fmla="*/ 3226 h 5262"/>
                <a:gd name="T102" fmla="*/ 27 w 4247"/>
                <a:gd name="T103" fmla="*/ 3045 h 5262"/>
                <a:gd name="T104" fmla="*/ 136 w 4247"/>
                <a:gd name="T105" fmla="*/ 2745 h 5262"/>
                <a:gd name="T106" fmla="*/ 363 w 4247"/>
                <a:gd name="T107" fmla="*/ 2599 h 5262"/>
                <a:gd name="T108" fmla="*/ 672 w 4247"/>
                <a:gd name="T109" fmla="*/ 2290 h 5262"/>
                <a:gd name="T110" fmla="*/ 436 w 4247"/>
                <a:gd name="T111" fmla="*/ 1672 h 5262"/>
                <a:gd name="T112" fmla="*/ 408 w 4247"/>
                <a:gd name="T113" fmla="*/ 1363 h 5262"/>
                <a:gd name="T114" fmla="*/ 427 w 4247"/>
                <a:gd name="T115" fmla="*/ 1018 h 5262"/>
                <a:gd name="T116" fmla="*/ 209 w 4247"/>
                <a:gd name="T117" fmla="*/ 1018 h 5262"/>
                <a:gd name="T118" fmla="*/ 91 w 4247"/>
                <a:gd name="T119" fmla="*/ 836 h 5262"/>
                <a:gd name="T120" fmla="*/ 354 w 4247"/>
                <a:gd name="T121" fmla="*/ 663 h 5262"/>
                <a:gd name="T122" fmla="*/ 472 w 4247"/>
                <a:gd name="T123" fmla="*/ 291 h 5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247" h="5262">
                  <a:moveTo>
                    <a:pt x="472" y="273"/>
                  </a:moveTo>
                  <a:lnTo>
                    <a:pt x="481" y="254"/>
                  </a:lnTo>
                  <a:lnTo>
                    <a:pt x="490" y="154"/>
                  </a:lnTo>
                  <a:lnTo>
                    <a:pt x="499" y="136"/>
                  </a:lnTo>
                  <a:lnTo>
                    <a:pt x="517" y="91"/>
                  </a:lnTo>
                  <a:lnTo>
                    <a:pt x="526" y="64"/>
                  </a:lnTo>
                  <a:lnTo>
                    <a:pt x="545" y="45"/>
                  </a:lnTo>
                  <a:lnTo>
                    <a:pt x="572" y="18"/>
                  </a:lnTo>
                  <a:lnTo>
                    <a:pt x="599" y="0"/>
                  </a:lnTo>
                  <a:lnTo>
                    <a:pt x="644" y="9"/>
                  </a:lnTo>
                  <a:lnTo>
                    <a:pt x="690" y="9"/>
                  </a:lnTo>
                  <a:lnTo>
                    <a:pt x="744" y="9"/>
                  </a:lnTo>
                  <a:lnTo>
                    <a:pt x="808" y="18"/>
                  </a:lnTo>
                  <a:lnTo>
                    <a:pt x="853" y="36"/>
                  </a:lnTo>
                  <a:lnTo>
                    <a:pt x="899" y="73"/>
                  </a:lnTo>
                  <a:lnTo>
                    <a:pt x="917" y="91"/>
                  </a:lnTo>
                  <a:lnTo>
                    <a:pt x="935" y="127"/>
                  </a:lnTo>
                  <a:lnTo>
                    <a:pt x="962" y="164"/>
                  </a:lnTo>
                  <a:lnTo>
                    <a:pt x="989" y="191"/>
                  </a:lnTo>
                  <a:lnTo>
                    <a:pt x="1017" y="209"/>
                  </a:lnTo>
                  <a:lnTo>
                    <a:pt x="1053" y="200"/>
                  </a:lnTo>
                  <a:lnTo>
                    <a:pt x="1107" y="227"/>
                  </a:lnTo>
                  <a:lnTo>
                    <a:pt x="1171" y="236"/>
                  </a:lnTo>
                  <a:lnTo>
                    <a:pt x="1198" y="345"/>
                  </a:lnTo>
                  <a:lnTo>
                    <a:pt x="1207" y="391"/>
                  </a:lnTo>
                  <a:lnTo>
                    <a:pt x="1216" y="427"/>
                  </a:lnTo>
                  <a:lnTo>
                    <a:pt x="1225" y="463"/>
                  </a:lnTo>
                  <a:lnTo>
                    <a:pt x="1234" y="491"/>
                  </a:lnTo>
                  <a:lnTo>
                    <a:pt x="1225" y="536"/>
                  </a:lnTo>
                  <a:lnTo>
                    <a:pt x="1216" y="545"/>
                  </a:lnTo>
                  <a:lnTo>
                    <a:pt x="1216" y="563"/>
                  </a:lnTo>
                  <a:lnTo>
                    <a:pt x="1207" y="600"/>
                  </a:lnTo>
                  <a:lnTo>
                    <a:pt x="1207" y="627"/>
                  </a:lnTo>
                  <a:lnTo>
                    <a:pt x="1216" y="663"/>
                  </a:lnTo>
                  <a:lnTo>
                    <a:pt x="1243" y="682"/>
                  </a:lnTo>
                  <a:lnTo>
                    <a:pt x="1289" y="682"/>
                  </a:lnTo>
                  <a:lnTo>
                    <a:pt x="1316" y="709"/>
                  </a:lnTo>
                  <a:lnTo>
                    <a:pt x="1334" y="736"/>
                  </a:lnTo>
                  <a:lnTo>
                    <a:pt x="1334" y="745"/>
                  </a:lnTo>
                  <a:lnTo>
                    <a:pt x="1334" y="763"/>
                  </a:lnTo>
                  <a:lnTo>
                    <a:pt x="1316" y="800"/>
                  </a:lnTo>
                  <a:lnTo>
                    <a:pt x="1289" y="818"/>
                  </a:lnTo>
                  <a:lnTo>
                    <a:pt x="1262" y="854"/>
                  </a:lnTo>
                  <a:lnTo>
                    <a:pt x="1234" y="891"/>
                  </a:lnTo>
                  <a:lnTo>
                    <a:pt x="1207" y="936"/>
                  </a:lnTo>
                  <a:lnTo>
                    <a:pt x="1180" y="981"/>
                  </a:lnTo>
                  <a:lnTo>
                    <a:pt x="1180" y="1036"/>
                  </a:lnTo>
                  <a:lnTo>
                    <a:pt x="1171" y="1072"/>
                  </a:lnTo>
                  <a:lnTo>
                    <a:pt x="1180" y="1100"/>
                  </a:lnTo>
                  <a:lnTo>
                    <a:pt x="1198" y="1127"/>
                  </a:lnTo>
                  <a:lnTo>
                    <a:pt x="1216" y="1154"/>
                  </a:lnTo>
                  <a:lnTo>
                    <a:pt x="1216" y="1200"/>
                  </a:lnTo>
                  <a:lnTo>
                    <a:pt x="1225" y="1263"/>
                  </a:lnTo>
                  <a:lnTo>
                    <a:pt x="1225" y="1336"/>
                  </a:lnTo>
                  <a:lnTo>
                    <a:pt x="1225" y="1390"/>
                  </a:lnTo>
                  <a:lnTo>
                    <a:pt x="1243" y="1409"/>
                  </a:lnTo>
                  <a:lnTo>
                    <a:pt x="1271" y="1436"/>
                  </a:lnTo>
                  <a:lnTo>
                    <a:pt x="1316" y="1454"/>
                  </a:lnTo>
                  <a:lnTo>
                    <a:pt x="1361" y="1463"/>
                  </a:lnTo>
                  <a:lnTo>
                    <a:pt x="1416" y="1481"/>
                  </a:lnTo>
                  <a:lnTo>
                    <a:pt x="1461" y="1500"/>
                  </a:lnTo>
                  <a:lnTo>
                    <a:pt x="1488" y="1509"/>
                  </a:lnTo>
                  <a:lnTo>
                    <a:pt x="1525" y="1545"/>
                  </a:lnTo>
                  <a:lnTo>
                    <a:pt x="1525" y="1563"/>
                  </a:lnTo>
                  <a:lnTo>
                    <a:pt x="1516" y="1600"/>
                  </a:lnTo>
                  <a:lnTo>
                    <a:pt x="1516" y="1636"/>
                  </a:lnTo>
                  <a:lnTo>
                    <a:pt x="1516" y="1672"/>
                  </a:lnTo>
                  <a:lnTo>
                    <a:pt x="1516" y="1681"/>
                  </a:lnTo>
                  <a:lnTo>
                    <a:pt x="1543" y="1690"/>
                  </a:lnTo>
                  <a:lnTo>
                    <a:pt x="1579" y="1699"/>
                  </a:lnTo>
                  <a:lnTo>
                    <a:pt x="1606" y="1709"/>
                  </a:lnTo>
                  <a:lnTo>
                    <a:pt x="1643" y="1736"/>
                  </a:lnTo>
                  <a:lnTo>
                    <a:pt x="1697" y="1754"/>
                  </a:lnTo>
                  <a:lnTo>
                    <a:pt x="1743" y="1781"/>
                  </a:lnTo>
                  <a:lnTo>
                    <a:pt x="1779" y="1790"/>
                  </a:lnTo>
                  <a:lnTo>
                    <a:pt x="1806" y="1827"/>
                  </a:lnTo>
                  <a:lnTo>
                    <a:pt x="1797" y="1881"/>
                  </a:lnTo>
                  <a:lnTo>
                    <a:pt x="1806" y="1909"/>
                  </a:lnTo>
                  <a:lnTo>
                    <a:pt x="1797" y="1936"/>
                  </a:lnTo>
                  <a:lnTo>
                    <a:pt x="1806" y="1954"/>
                  </a:lnTo>
                  <a:lnTo>
                    <a:pt x="1833" y="1972"/>
                  </a:lnTo>
                  <a:lnTo>
                    <a:pt x="1861" y="1990"/>
                  </a:lnTo>
                  <a:lnTo>
                    <a:pt x="1897" y="1981"/>
                  </a:lnTo>
                  <a:lnTo>
                    <a:pt x="1915" y="1972"/>
                  </a:lnTo>
                  <a:lnTo>
                    <a:pt x="1942" y="1963"/>
                  </a:lnTo>
                  <a:lnTo>
                    <a:pt x="1960" y="1954"/>
                  </a:lnTo>
                  <a:lnTo>
                    <a:pt x="1978" y="1909"/>
                  </a:lnTo>
                  <a:lnTo>
                    <a:pt x="1988" y="1872"/>
                  </a:lnTo>
                  <a:lnTo>
                    <a:pt x="1997" y="1827"/>
                  </a:lnTo>
                  <a:lnTo>
                    <a:pt x="1969" y="1809"/>
                  </a:lnTo>
                  <a:lnTo>
                    <a:pt x="1960" y="1772"/>
                  </a:lnTo>
                  <a:lnTo>
                    <a:pt x="1951" y="1736"/>
                  </a:lnTo>
                  <a:lnTo>
                    <a:pt x="1942" y="1709"/>
                  </a:lnTo>
                  <a:lnTo>
                    <a:pt x="1933" y="1672"/>
                  </a:lnTo>
                  <a:lnTo>
                    <a:pt x="1933" y="1618"/>
                  </a:lnTo>
                  <a:lnTo>
                    <a:pt x="1942" y="1590"/>
                  </a:lnTo>
                  <a:lnTo>
                    <a:pt x="1942" y="1554"/>
                  </a:lnTo>
                  <a:lnTo>
                    <a:pt x="1951" y="1518"/>
                  </a:lnTo>
                  <a:lnTo>
                    <a:pt x="1951" y="1509"/>
                  </a:lnTo>
                  <a:lnTo>
                    <a:pt x="1997" y="1500"/>
                  </a:lnTo>
                  <a:lnTo>
                    <a:pt x="2033" y="1500"/>
                  </a:lnTo>
                  <a:lnTo>
                    <a:pt x="2051" y="1490"/>
                  </a:lnTo>
                  <a:lnTo>
                    <a:pt x="2060" y="1472"/>
                  </a:lnTo>
                  <a:lnTo>
                    <a:pt x="2051" y="1445"/>
                  </a:lnTo>
                  <a:lnTo>
                    <a:pt x="2042" y="1418"/>
                  </a:lnTo>
                  <a:lnTo>
                    <a:pt x="2042" y="1390"/>
                  </a:lnTo>
                  <a:lnTo>
                    <a:pt x="2060" y="1372"/>
                  </a:lnTo>
                  <a:lnTo>
                    <a:pt x="2096" y="1363"/>
                  </a:lnTo>
                  <a:lnTo>
                    <a:pt x="2115" y="1363"/>
                  </a:lnTo>
                  <a:lnTo>
                    <a:pt x="2151" y="1354"/>
                  </a:lnTo>
                  <a:lnTo>
                    <a:pt x="2187" y="1318"/>
                  </a:lnTo>
                  <a:lnTo>
                    <a:pt x="2224" y="1309"/>
                  </a:lnTo>
                  <a:lnTo>
                    <a:pt x="2287" y="1281"/>
                  </a:lnTo>
                  <a:lnTo>
                    <a:pt x="2342" y="1272"/>
                  </a:lnTo>
                  <a:lnTo>
                    <a:pt x="2387" y="1263"/>
                  </a:lnTo>
                  <a:lnTo>
                    <a:pt x="2414" y="1254"/>
                  </a:lnTo>
                  <a:lnTo>
                    <a:pt x="2450" y="1236"/>
                  </a:lnTo>
                  <a:lnTo>
                    <a:pt x="2487" y="1191"/>
                  </a:lnTo>
                  <a:lnTo>
                    <a:pt x="2532" y="1136"/>
                  </a:lnTo>
                  <a:lnTo>
                    <a:pt x="2559" y="1100"/>
                  </a:lnTo>
                  <a:lnTo>
                    <a:pt x="2587" y="1081"/>
                  </a:lnTo>
                  <a:lnTo>
                    <a:pt x="2641" y="1054"/>
                  </a:lnTo>
                  <a:lnTo>
                    <a:pt x="2695" y="1045"/>
                  </a:lnTo>
                  <a:lnTo>
                    <a:pt x="2741" y="1063"/>
                  </a:lnTo>
                  <a:lnTo>
                    <a:pt x="2777" y="1091"/>
                  </a:lnTo>
                  <a:lnTo>
                    <a:pt x="2777" y="1109"/>
                  </a:lnTo>
                  <a:lnTo>
                    <a:pt x="2795" y="1136"/>
                  </a:lnTo>
                  <a:lnTo>
                    <a:pt x="2813" y="1163"/>
                  </a:lnTo>
                  <a:lnTo>
                    <a:pt x="2822" y="1181"/>
                  </a:lnTo>
                  <a:lnTo>
                    <a:pt x="2859" y="1200"/>
                  </a:lnTo>
                  <a:lnTo>
                    <a:pt x="2886" y="1181"/>
                  </a:lnTo>
                  <a:lnTo>
                    <a:pt x="2950" y="1072"/>
                  </a:lnTo>
                  <a:lnTo>
                    <a:pt x="2968" y="1036"/>
                  </a:lnTo>
                  <a:lnTo>
                    <a:pt x="2986" y="1009"/>
                  </a:lnTo>
                  <a:lnTo>
                    <a:pt x="3004" y="972"/>
                  </a:lnTo>
                  <a:lnTo>
                    <a:pt x="3013" y="927"/>
                  </a:lnTo>
                  <a:lnTo>
                    <a:pt x="3022" y="891"/>
                  </a:lnTo>
                  <a:lnTo>
                    <a:pt x="3049" y="845"/>
                  </a:lnTo>
                  <a:lnTo>
                    <a:pt x="3058" y="818"/>
                  </a:lnTo>
                  <a:lnTo>
                    <a:pt x="3077" y="791"/>
                  </a:lnTo>
                  <a:lnTo>
                    <a:pt x="3095" y="763"/>
                  </a:lnTo>
                  <a:lnTo>
                    <a:pt x="3113" y="745"/>
                  </a:lnTo>
                  <a:lnTo>
                    <a:pt x="3140" y="736"/>
                  </a:lnTo>
                  <a:lnTo>
                    <a:pt x="3176" y="736"/>
                  </a:lnTo>
                  <a:lnTo>
                    <a:pt x="3231" y="782"/>
                  </a:lnTo>
                  <a:lnTo>
                    <a:pt x="3249" y="809"/>
                  </a:lnTo>
                  <a:lnTo>
                    <a:pt x="3285" y="818"/>
                  </a:lnTo>
                  <a:lnTo>
                    <a:pt x="3322" y="845"/>
                  </a:lnTo>
                  <a:lnTo>
                    <a:pt x="3349" y="854"/>
                  </a:lnTo>
                  <a:lnTo>
                    <a:pt x="3412" y="872"/>
                  </a:lnTo>
                  <a:lnTo>
                    <a:pt x="3476" y="882"/>
                  </a:lnTo>
                  <a:lnTo>
                    <a:pt x="3558" y="891"/>
                  </a:lnTo>
                  <a:lnTo>
                    <a:pt x="3676" y="900"/>
                  </a:lnTo>
                  <a:lnTo>
                    <a:pt x="3784" y="891"/>
                  </a:lnTo>
                  <a:lnTo>
                    <a:pt x="3821" y="872"/>
                  </a:lnTo>
                  <a:lnTo>
                    <a:pt x="3857" y="845"/>
                  </a:lnTo>
                  <a:lnTo>
                    <a:pt x="3893" y="836"/>
                  </a:lnTo>
                  <a:lnTo>
                    <a:pt x="3930" y="854"/>
                  </a:lnTo>
                  <a:lnTo>
                    <a:pt x="3948" y="872"/>
                  </a:lnTo>
                  <a:lnTo>
                    <a:pt x="3984" y="909"/>
                  </a:lnTo>
                  <a:lnTo>
                    <a:pt x="4002" y="963"/>
                  </a:lnTo>
                  <a:lnTo>
                    <a:pt x="4039" y="1018"/>
                  </a:lnTo>
                  <a:lnTo>
                    <a:pt x="4039" y="1091"/>
                  </a:lnTo>
                  <a:lnTo>
                    <a:pt x="4030" y="1181"/>
                  </a:lnTo>
                  <a:lnTo>
                    <a:pt x="4030" y="1254"/>
                  </a:lnTo>
                  <a:lnTo>
                    <a:pt x="4020" y="1327"/>
                  </a:lnTo>
                  <a:lnTo>
                    <a:pt x="3993" y="1372"/>
                  </a:lnTo>
                  <a:lnTo>
                    <a:pt x="3966" y="1372"/>
                  </a:lnTo>
                  <a:lnTo>
                    <a:pt x="3948" y="1372"/>
                  </a:lnTo>
                  <a:lnTo>
                    <a:pt x="3921" y="1381"/>
                  </a:lnTo>
                  <a:lnTo>
                    <a:pt x="3912" y="1390"/>
                  </a:lnTo>
                  <a:lnTo>
                    <a:pt x="3893" y="1400"/>
                  </a:lnTo>
                  <a:lnTo>
                    <a:pt x="3893" y="1436"/>
                  </a:lnTo>
                  <a:lnTo>
                    <a:pt x="3893" y="1454"/>
                  </a:lnTo>
                  <a:lnTo>
                    <a:pt x="3884" y="1500"/>
                  </a:lnTo>
                  <a:lnTo>
                    <a:pt x="3884" y="1563"/>
                  </a:lnTo>
                  <a:lnTo>
                    <a:pt x="3857" y="1609"/>
                  </a:lnTo>
                  <a:lnTo>
                    <a:pt x="3830" y="1663"/>
                  </a:lnTo>
                  <a:lnTo>
                    <a:pt x="3794" y="1718"/>
                  </a:lnTo>
                  <a:lnTo>
                    <a:pt x="3775" y="1772"/>
                  </a:lnTo>
                  <a:lnTo>
                    <a:pt x="3775" y="1818"/>
                  </a:lnTo>
                  <a:lnTo>
                    <a:pt x="3803" y="1863"/>
                  </a:lnTo>
                  <a:lnTo>
                    <a:pt x="3839" y="1899"/>
                  </a:lnTo>
                  <a:lnTo>
                    <a:pt x="3866" y="1927"/>
                  </a:lnTo>
                  <a:lnTo>
                    <a:pt x="3912" y="1972"/>
                  </a:lnTo>
                  <a:lnTo>
                    <a:pt x="3930" y="1990"/>
                  </a:lnTo>
                  <a:lnTo>
                    <a:pt x="3966" y="2009"/>
                  </a:lnTo>
                  <a:lnTo>
                    <a:pt x="4011" y="2009"/>
                  </a:lnTo>
                  <a:lnTo>
                    <a:pt x="4057" y="1999"/>
                  </a:lnTo>
                  <a:lnTo>
                    <a:pt x="4084" y="1999"/>
                  </a:lnTo>
                  <a:lnTo>
                    <a:pt x="4120" y="1990"/>
                  </a:lnTo>
                  <a:lnTo>
                    <a:pt x="4138" y="1972"/>
                  </a:lnTo>
                  <a:lnTo>
                    <a:pt x="4147" y="1990"/>
                  </a:lnTo>
                  <a:lnTo>
                    <a:pt x="4184" y="1999"/>
                  </a:lnTo>
                  <a:lnTo>
                    <a:pt x="4202" y="2045"/>
                  </a:lnTo>
                  <a:lnTo>
                    <a:pt x="4211" y="2081"/>
                  </a:lnTo>
                  <a:lnTo>
                    <a:pt x="4211" y="2099"/>
                  </a:lnTo>
                  <a:lnTo>
                    <a:pt x="4193" y="2127"/>
                  </a:lnTo>
                  <a:lnTo>
                    <a:pt x="4175" y="2154"/>
                  </a:lnTo>
                  <a:lnTo>
                    <a:pt x="4157" y="2172"/>
                  </a:lnTo>
                  <a:lnTo>
                    <a:pt x="4147" y="2199"/>
                  </a:lnTo>
                  <a:lnTo>
                    <a:pt x="4147" y="2208"/>
                  </a:lnTo>
                  <a:lnTo>
                    <a:pt x="4157" y="2245"/>
                  </a:lnTo>
                  <a:lnTo>
                    <a:pt x="4166" y="2263"/>
                  </a:lnTo>
                  <a:lnTo>
                    <a:pt x="4184" y="2299"/>
                  </a:lnTo>
                  <a:lnTo>
                    <a:pt x="4211" y="2345"/>
                  </a:lnTo>
                  <a:lnTo>
                    <a:pt x="4247" y="2381"/>
                  </a:lnTo>
                  <a:lnTo>
                    <a:pt x="4229" y="2436"/>
                  </a:lnTo>
                  <a:lnTo>
                    <a:pt x="4193" y="2454"/>
                  </a:lnTo>
                  <a:lnTo>
                    <a:pt x="4157" y="2463"/>
                  </a:lnTo>
                  <a:lnTo>
                    <a:pt x="4129" y="2499"/>
                  </a:lnTo>
                  <a:lnTo>
                    <a:pt x="4111" y="2536"/>
                  </a:lnTo>
                  <a:lnTo>
                    <a:pt x="4102" y="2572"/>
                  </a:lnTo>
                  <a:lnTo>
                    <a:pt x="4111" y="2599"/>
                  </a:lnTo>
                  <a:lnTo>
                    <a:pt x="4120" y="2636"/>
                  </a:lnTo>
                  <a:lnTo>
                    <a:pt x="4129" y="2690"/>
                  </a:lnTo>
                  <a:lnTo>
                    <a:pt x="4157" y="2736"/>
                  </a:lnTo>
                  <a:lnTo>
                    <a:pt x="4102" y="2736"/>
                  </a:lnTo>
                  <a:lnTo>
                    <a:pt x="4066" y="2736"/>
                  </a:lnTo>
                  <a:lnTo>
                    <a:pt x="4030" y="2754"/>
                  </a:lnTo>
                  <a:lnTo>
                    <a:pt x="4002" y="2772"/>
                  </a:lnTo>
                  <a:lnTo>
                    <a:pt x="3984" y="2808"/>
                  </a:lnTo>
                  <a:lnTo>
                    <a:pt x="3966" y="2817"/>
                  </a:lnTo>
                  <a:lnTo>
                    <a:pt x="3948" y="2826"/>
                  </a:lnTo>
                  <a:lnTo>
                    <a:pt x="3921" y="2826"/>
                  </a:lnTo>
                  <a:lnTo>
                    <a:pt x="3875" y="2808"/>
                  </a:lnTo>
                  <a:lnTo>
                    <a:pt x="3857" y="2790"/>
                  </a:lnTo>
                  <a:lnTo>
                    <a:pt x="3848" y="2772"/>
                  </a:lnTo>
                  <a:lnTo>
                    <a:pt x="3821" y="2772"/>
                  </a:lnTo>
                  <a:lnTo>
                    <a:pt x="3812" y="2763"/>
                  </a:lnTo>
                  <a:lnTo>
                    <a:pt x="3803" y="2736"/>
                  </a:lnTo>
                  <a:lnTo>
                    <a:pt x="3812" y="2708"/>
                  </a:lnTo>
                  <a:lnTo>
                    <a:pt x="3812" y="2690"/>
                  </a:lnTo>
                  <a:lnTo>
                    <a:pt x="3803" y="2654"/>
                  </a:lnTo>
                  <a:lnTo>
                    <a:pt x="3784" y="2627"/>
                  </a:lnTo>
                  <a:lnTo>
                    <a:pt x="3775" y="2627"/>
                  </a:lnTo>
                  <a:lnTo>
                    <a:pt x="3748" y="2645"/>
                  </a:lnTo>
                  <a:lnTo>
                    <a:pt x="3739" y="2654"/>
                  </a:lnTo>
                  <a:lnTo>
                    <a:pt x="3730" y="2681"/>
                  </a:lnTo>
                  <a:lnTo>
                    <a:pt x="3721" y="2699"/>
                  </a:lnTo>
                  <a:lnTo>
                    <a:pt x="3694" y="2717"/>
                  </a:lnTo>
                  <a:lnTo>
                    <a:pt x="3676" y="2736"/>
                  </a:lnTo>
                  <a:lnTo>
                    <a:pt x="3657" y="2772"/>
                  </a:lnTo>
                  <a:lnTo>
                    <a:pt x="3648" y="2799"/>
                  </a:lnTo>
                  <a:lnTo>
                    <a:pt x="3621" y="2817"/>
                  </a:lnTo>
                  <a:lnTo>
                    <a:pt x="3594" y="2826"/>
                  </a:lnTo>
                  <a:lnTo>
                    <a:pt x="3576" y="2817"/>
                  </a:lnTo>
                  <a:lnTo>
                    <a:pt x="3539" y="2817"/>
                  </a:lnTo>
                  <a:lnTo>
                    <a:pt x="3476" y="2817"/>
                  </a:lnTo>
                  <a:lnTo>
                    <a:pt x="3412" y="2808"/>
                  </a:lnTo>
                  <a:lnTo>
                    <a:pt x="3376" y="2808"/>
                  </a:lnTo>
                  <a:lnTo>
                    <a:pt x="3340" y="2781"/>
                  </a:lnTo>
                  <a:lnTo>
                    <a:pt x="3331" y="2763"/>
                  </a:lnTo>
                  <a:lnTo>
                    <a:pt x="3294" y="2754"/>
                  </a:lnTo>
                  <a:lnTo>
                    <a:pt x="3249" y="2745"/>
                  </a:lnTo>
                  <a:lnTo>
                    <a:pt x="3222" y="2745"/>
                  </a:lnTo>
                  <a:lnTo>
                    <a:pt x="3167" y="2763"/>
                  </a:lnTo>
                  <a:lnTo>
                    <a:pt x="3131" y="2781"/>
                  </a:lnTo>
                  <a:lnTo>
                    <a:pt x="3104" y="2808"/>
                  </a:lnTo>
                  <a:lnTo>
                    <a:pt x="3068" y="2836"/>
                  </a:lnTo>
                  <a:lnTo>
                    <a:pt x="3040" y="2854"/>
                  </a:lnTo>
                  <a:lnTo>
                    <a:pt x="3031" y="2890"/>
                  </a:lnTo>
                  <a:lnTo>
                    <a:pt x="3031" y="2908"/>
                  </a:lnTo>
                  <a:lnTo>
                    <a:pt x="3004" y="3017"/>
                  </a:lnTo>
                  <a:lnTo>
                    <a:pt x="2995" y="3054"/>
                  </a:lnTo>
                  <a:lnTo>
                    <a:pt x="2995" y="3090"/>
                  </a:lnTo>
                  <a:lnTo>
                    <a:pt x="3004" y="3117"/>
                  </a:lnTo>
                  <a:lnTo>
                    <a:pt x="3022" y="3126"/>
                  </a:lnTo>
                  <a:lnTo>
                    <a:pt x="3049" y="3145"/>
                  </a:lnTo>
                  <a:lnTo>
                    <a:pt x="3068" y="3154"/>
                  </a:lnTo>
                  <a:lnTo>
                    <a:pt x="3077" y="3172"/>
                  </a:lnTo>
                  <a:lnTo>
                    <a:pt x="3095" y="3181"/>
                  </a:lnTo>
                  <a:lnTo>
                    <a:pt x="3113" y="3217"/>
                  </a:lnTo>
                  <a:lnTo>
                    <a:pt x="3122" y="3235"/>
                  </a:lnTo>
                  <a:lnTo>
                    <a:pt x="3122" y="3245"/>
                  </a:lnTo>
                  <a:lnTo>
                    <a:pt x="3131" y="3272"/>
                  </a:lnTo>
                  <a:lnTo>
                    <a:pt x="3140" y="3317"/>
                  </a:lnTo>
                  <a:lnTo>
                    <a:pt x="3131" y="3354"/>
                  </a:lnTo>
                  <a:lnTo>
                    <a:pt x="3122" y="3390"/>
                  </a:lnTo>
                  <a:lnTo>
                    <a:pt x="3140" y="3408"/>
                  </a:lnTo>
                  <a:lnTo>
                    <a:pt x="3158" y="3417"/>
                  </a:lnTo>
                  <a:lnTo>
                    <a:pt x="3167" y="3426"/>
                  </a:lnTo>
                  <a:lnTo>
                    <a:pt x="3176" y="3445"/>
                  </a:lnTo>
                  <a:lnTo>
                    <a:pt x="3167" y="3472"/>
                  </a:lnTo>
                  <a:lnTo>
                    <a:pt x="3167" y="3508"/>
                  </a:lnTo>
                  <a:lnTo>
                    <a:pt x="3149" y="3535"/>
                  </a:lnTo>
                  <a:lnTo>
                    <a:pt x="3140" y="3554"/>
                  </a:lnTo>
                  <a:lnTo>
                    <a:pt x="3131" y="3572"/>
                  </a:lnTo>
                  <a:lnTo>
                    <a:pt x="3131" y="3626"/>
                  </a:lnTo>
                  <a:lnTo>
                    <a:pt x="3122" y="3635"/>
                  </a:lnTo>
                  <a:lnTo>
                    <a:pt x="3095" y="3654"/>
                  </a:lnTo>
                  <a:lnTo>
                    <a:pt x="3077" y="3672"/>
                  </a:lnTo>
                  <a:lnTo>
                    <a:pt x="3077" y="3699"/>
                  </a:lnTo>
                  <a:lnTo>
                    <a:pt x="3068" y="3735"/>
                  </a:lnTo>
                  <a:lnTo>
                    <a:pt x="3049" y="3763"/>
                  </a:lnTo>
                  <a:lnTo>
                    <a:pt x="3022" y="3763"/>
                  </a:lnTo>
                  <a:lnTo>
                    <a:pt x="2995" y="3772"/>
                  </a:lnTo>
                  <a:lnTo>
                    <a:pt x="2959" y="3781"/>
                  </a:lnTo>
                  <a:lnTo>
                    <a:pt x="2922" y="3790"/>
                  </a:lnTo>
                  <a:lnTo>
                    <a:pt x="2904" y="3817"/>
                  </a:lnTo>
                  <a:lnTo>
                    <a:pt x="2868" y="3835"/>
                  </a:lnTo>
                  <a:lnTo>
                    <a:pt x="2841" y="3835"/>
                  </a:lnTo>
                  <a:lnTo>
                    <a:pt x="2813" y="3835"/>
                  </a:lnTo>
                  <a:lnTo>
                    <a:pt x="2786" y="3826"/>
                  </a:lnTo>
                  <a:lnTo>
                    <a:pt x="2768" y="3835"/>
                  </a:lnTo>
                  <a:lnTo>
                    <a:pt x="2741" y="3844"/>
                  </a:lnTo>
                  <a:lnTo>
                    <a:pt x="2732" y="3872"/>
                  </a:lnTo>
                  <a:lnTo>
                    <a:pt x="2714" y="3953"/>
                  </a:lnTo>
                  <a:lnTo>
                    <a:pt x="2695" y="4017"/>
                  </a:lnTo>
                  <a:lnTo>
                    <a:pt x="2695" y="4072"/>
                  </a:lnTo>
                  <a:lnTo>
                    <a:pt x="2695" y="4090"/>
                  </a:lnTo>
                  <a:lnTo>
                    <a:pt x="2714" y="4117"/>
                  </a:lnTo>
                  <a:lnTo>
                    <a:pt x="2723" y="4144"/>
                  </a:lnTo>
                  <a:lnTo>
                    <a:pt x="2723" y="4163"/>
                  </a:lnTo>
                  <a:lnTo>
                    <a:pt x="2723" y="4181"/>
                  </a:lnTo>
                  <a:lnTo>
                    <a:pt x="2732" y="4208"/>
                  </a:lnTo>
                  <a:lnTo>
                    <a:pt x="2750" y="4226"/>
                  </a:lnTo>
                  <a:lnTo>
                    <a:pt x="2759" y="4244"/>
                  </a:lnTo>
                  <a:lnTo>
                    <a:pt x="2759" y="4281"/>
                  </a:lnTo>
                  <a:lnTo>
                    <a:pt x="2768" y="4299"/>
                  </a:lnTo>
                  <a:lnTo>
                    <a:pt x="2759" y="4308"/>
                  </a:lnTo>
                  <a:lnTo>
                    <a:pt x="2759" y="4317"/>
                  </a:lnTo>
                  <a:lnTo>
                    <a:pt x="2768" y="4317"/>
                  </a:lnTo>
                  <a:lnTo>
                    <a:pt x="2786" y="4326"/>
                  </a:lnTo>
                  <a:lnTo>
                    <a:pt x="2804" y="4317"/>
                  </a:lnTo>
                  <a:lnTo>
                    <a:pt x="2822" y="4299"/>
                  </a:lnTo>
                  <a:lnTo>
                    <a:pt x="2868" y="4335"/>
                  </a:lnTo>
                  <a:lnTo>
                    <a:pt x="2904" y="4353"/>
                  </a:lnTo>
                  <a:lnTo>
                    <a:pt x="2922" y="4381"/>
                  </a:lnTo>
                  <a:lnTo>
                    <a:pt x="2895" y="4399"/>
                  </a:lnTo>
                  <a:lnTo>
                    <a:pt x="2877" y="4408"/>
                  </a:lnTo>
                  <a:lnTo>
                    <a:pt x="2868" y="4444"/>
                  </a:lnTo>
                  <a:lnTo>
                    <a:pt x="2886" y="4472"/>
                  </a:lnTo>
                  <a:lnTo>
                    <a:pt x="2904" y="4499"/>
                  </a:lnTo>
                  <a:lnTo>
                    <a:pt x="2859" y="4553"/>
                  </a:lnTo>
                  <a:lnTo>
                    <a:pt x="2841" y="4581"/>
                  </a:lnTo>
                  <a:lnTo>
                    <a:pt x="2832" y="4608"/>
                  </a:lnTo>
                  <a:lnTo>
                    <a:pt x="2813" y="4653"/>
                  </a:lnTo>
                  <a:lnTo>
                    <a:pt x="2804" y="4653"/>
                  </a:lnTo>
                  <a:lnTo>
                    <a:pt x="2786" y="4662"/>
                  </a:lnTo>
                  <a:lnTo>
                    <a:pt x="2768" y="4662"/>
                  </a:lnTo>
                  <a:lnTo>
                    <a:pt x="2741" y="4681"/>
                  </a:lnTo>
                  <a:lnTo>
                    <a:pt x="2723" y="4681"/>
                  </a:lnTo>
                  <a:lnTo>
                    <a:pt x="2705" y="4699"/>
                  </a:lnTo>
                  <a:lnTo>
                    <a:pt x="2695" y="4717"/>
                  </a:lnTo>
                  <a:lnTo>
                    <a:pt x="2695" y="4735"/>
                  </a:lnTo>
                  <a:lnTo>
                    <a:pt x="2705" y="4853"/>
                  </a:lnTo>
                  <a:lnTo>
                    <a:pt x="2723" y="4890"/>
                  </a:lnTo>
                  <a:lnTo>
                    <a:pt x="2741" y="4917"/>
                  </a:lnTo>
                  <a:lnTo>
                    <a:pt x="2768" y="4935"/>
                  </a:lnTo>
                  <a:lnTo>
                    <a:pt x="2786" y="4944"/>
                  </a:lnTo>
                  <a:lnTo>
                    <a:pt x="2804" y="4962"/>
                  </a:lnTo>
                  <a:lnTo>
                    <a:pt x="2804" y="4990"/>
                  </a:lnTo>
                  <a:lnTo>
                    <a:pt x="2813" y="5008"/>
                  </a:lnTo>
                  <a:lnTo>
                    <a:pt x="2841" y="5026"/>
                  </a:lnTo>
                  <a:lnTo>
                    <a:pt x="2868" y="5035"/>
                  </a:lnTo>
                  <a:lnTo>
                    <a:pt x="2895" y="5053"/>
                  </a:lnTo>
                  <a:lnTo>
                    <a:pt x="2895" y="5080"/>
                  </a:lnTo>
                  <a:lnTo>
                    <a:pt x="2886" y="5117"/>
                  </a:lnTo>
                  <a:lnTo>
                    <a:pt x="2886" y="5144"/>
                  </a:lnTo>
                  <a:lnTo>
                    <a:pt x="2895" y="5153"/>
                  </a:lnTo>
                  <a:lnTo>
                    <a:pt x="2904" y="5153"/>
                  </a:lnTo>
                  <a:lnTo>
                    <a:pt x="2922" y="5162"/>
                  </a:lnTo>
                  <a:lnTo>
                    <a:pt x="2931" y="5162"/>
                  </a:lnTo>
                  <a:lnTo>
                    <a:pt x="2940" y="5162"/>
                  </a:lnTo>
                  <a:lnTo>
                    <a:pt x="2922" y="5208"/>
                  </a:lnTo>
                  <a:lnTo>
                    <a:pt x="2841" y="5262"/>
                  </a:lnTo>
                  <a:lnTo>
                    <a:pt x="2786" y="5253"/>
                  </a:lnTo>
                  <a:lnTo>
                    <a:pt x="2759" y="5244"/>
                  </a:lnTo>
                  <a:lnTo>
                    <a:pt x="2695" y="5217"/>
                  </a:lnTo>
                  <a:lnTo>
                    <a:pt x="2668" y="5208"/>
                  </a:lnTo>
                  <a:lnTo>
                    <a:pt x="2632" y="5190"/>
                  </a:lnTo>
                  <a:lnTo>
                    <a:pt x="2614" y="5171"/>
                  </a:lnTo>
                  <a:lnTo>
                    <a:pt x="2605" y="5153"/>
                  </a:lnTo>
                  <a:lnTo>
                    <a:pt x="2587" y="5117"/>
                  </a:lnTo>
                  <a:lnTo>
                    <a:pt x="2568" y="5090"/>
                  </a:lnTo>
                  <a:lnTo>
                    <a:pt x="2559" y="5071"/>
                  </a:lnTo>
                  <a:lnTo>
                    <a:pt x="2559" y="5044"/>
                  </a:lnTo>
                  <a:lnTo>
                    <a:pt x="2568" y="4990"/>
                  </a:lnTo>
                  <a:lnTo>
                    <a:pt x="2568" y="4971"/>
                  </a:lnTo>
                  <a:lnTo>
                    <a:pt x="2568" y="4953"/>
                  </a:lnTo>
                  <a:lnTo>
                    <a:pt x="2559" y="4935"/>
                  </a:lnTo>
                  <a:lnTo>
                    <a:pt x="2523" y="4935"/>
                  </a:lnTo>
                  <a:lnTo>
                    <a:pt x="2505" y="4935"/>
                  </a:lnTo>
                  <a:lnTo>
                    <a:pt x="2496" y="4944"/>
                  </a:lnTo>
                  <a:lnTo>
                    <a:pt x="2496" y="4971"/>
                  </a:lnTo>
                  <a:lnTo>
                    <a:pt x="2478" y="4990"/>
                  </a:lnTo>
                  <a:lnTo>
                    <a:pt x="2469" y="4990"/>
                  </a:lnTo>
                  <a:lnTo>
                    <a:pt x="2441" y="4990"/>
                  </a:lnTo>
                  <a:lnTo>
                    <a:pt x="2414" y="4971"/>
                  </a:lnTo>
                  <a:lnTo>
                    <a:pt x="2405" y="4944"/>
                  </a:lnTo>
                  <a:lnTo>
                    <a:pt x="2396" y="4917"/>
                  </a:lnTo>
                  <a:lnTo>
                    <a:pt x="2387" y="4890"/>
                  </a:lnTo>
                  <a:lnTo>
                    <a:pt x="2378" y="4844"/>
                  </a:lnTo>
                  <a:lnTo>
                    <a:pt x="2369" y="4799"/>
                  </a:lnTo>
                  <a:lnTo>
                    <a:pt x="2342" y="4771"/>
                  </a:lnTo>
                  <a:lnTo>
                    <a:pt x="2314" y="4753"/>
                  </a:lnTo>
                  <a:lnTo>
                    <a:pt x="2305" y="4726"/>
                  </a:lnTo>
                  <a:lnTo>
                    <a:pt x="2287" y="4708"/>
                  </a:lnTo>
                  <a:lnTo>
                    <a:pt x="2278" y="4690"/>
                  </a:lnTo>
                  <a:lnTo>
                    <a:pt x="2242" y="4681"/>
                  </a:lnTo>
                  <a:lnTo>
                    <a:pt x="2196" y="4662"/>
                  </a:lnTo>
                  <a:lnTo>
                    <a:pt x="2196" y="4681"/>
                  </a:lnTo>
                  <a:lnTo>
                    <a:pt x="2169" y="4681"/>
                  </a:lnTo>
                  <a:lnTo>
                    <a:pt x="2096" y="4681"/>
                  </a:lnTo>
                  <a:lnTo>
                    <a:pt x="2096" y="4608"/>
                  </a:lnTo>
                  <a:lnTo>
                    <a:pt x="2087" y="4562"/>
                  </a:lnTo>
                  <a:lnTo>
                    <a:pt x="2087" y="4517"/>
                  </a:lnTo>
                  <a:lnTo>
                    <a:pt x="2069" y="4472"/>
                  </a:lnTo>
                  <a:lnTo>
                    <a:pt x="2060" y="4462"/>
                  </a:lnTo>
                  <a:lnTo>
                    <a:pt x="2024" y="4472"/>
                  </a:lnTo>
                  <a:lnTo>
                    <a:pt x="2006" y="4472"/>
                  </a:lnTo>
                  <a:lnTo>
                    <a:pt x="1988" y="4462"/>
                  </a:lnTo>
                  <a:lnTo>
                    <a:pt x="1960" y="4435"/>
                  </a:lnTo>
                  <a:lnTo>
                    <a:pt x="1933" y="4408"/>
                  </a:lnTo>
                  <a:lnTo>
                    <a:pt x="1906" y="4372"/>
                  </a:lnTo>
                  <a:lnTo>
                    <a:pt x="1897" y="4344"/>
                  </a:lnTo>
                  <a:lnTo>
                    <a:pt x="1906" y="4308"/>
                  </a:lnTo>
                  <a:lnTo>
                    <a:pt x="1897" y="4272"/>
                  </a:lnTo>
                  <a:lnTo>
                    <a:pt x="1861" y="4253"/>
                  </a:lnTo>
                  <a:lnTo>
                    <a:pt x="1833" y="4253"/>
                  </a:lnTo>
                  <a:lnTo>
                    <a:pt x="1797" y="4262"/>
                  </a:lnTo>
                  <a:lnTo>
                    <a:pt x="1770" y="4272"/>
                  </a:lnTo>
                  <a:lnTo>
                    <a:pt x="1752" y="4272"/>
                  </a:lnTo>
                  <a:lnTo>
                    <a:pt x="1733" y="4281"/>
                  </a:lnTo>
                  <a:lnTo>
                    <a:pt x="1697" y="4290"/>
                  </a:lnTo>
                  <a:lnTo>
                    <a:pt x="1679" y="4299"/>
                  </a:lnTo>
                  <a:lnTo>
                    <a:pt x="1670" y="4299"/>
                  </a:lnTo>
                  <a:lnTo>
                    <a:pt x="1652" y="4290"/>
                  </a:lnTo>
                  <a:lnTo>
                    <a:pt x="1634" y="4272"/>
                  </a:lnTo>
                  <a:lnTo>
                    <a:pt x="1615" y="4253"/>
                  </a:lnTo>
                  <a:lnTo>
                    <a:pt x="1625" y="4235"/>
                  </a:lnTo>
                  <a:lnTo>
                    <a:pt x="1615" y="4208"/>
                  </a:lnTo>
                  <a:lnTo>
                    <a:pt x="1588" y="4181"/>
                  </a:lnTo>
                  <a:lnTo>
                    <a:pt x="1570" y="4172"/>
                  </a:lnTo>
                  <a:lnTo>
                    <a:pt x="1543" y="4144"/>
                  </a:lnTo>
                  <a:lnTo>
                    <a:pt x="1507" y="4099"/>
                  </a:lnTo>
                  <a:lnTo>
                    <a:pt x="1525" y="4090"/>
                  </a:lnTo>
                  <a:lnTo>
                    <a:pt x="1543" y="4072"/>
                  </a:lnTo>
                  <a:lnTo>
                    <a:pt x="1561" y="4044"/>
                  </a:lnTo>
                  <a:lnTo>
                    <a:pt x="1552" y="4017"/>
                  </a:lnTo>
                  <a:lnTo>
                    <a:pt x="1543" y="3999"/>
                  </a:lnTo>
                  <a:lnTo>
                    <a:pt x="1507" y="4026"/>
                  </a:lnTo>
                  <a:lnTo>
                    <a:pt x="1488" y="4035"/>
                  </a:lnTo>
                  <a:lnTo>
                    <a:pt x="1470" y="4063"/>
                  </a:lnTo>
                  <a:lnTo>
                    <a:pt x="1461" y="4072"/>
                  </a:lnTo>
                  <a:lnTo>
                    <a:pt x="1461" y="4090"/>
                  </a:lnTo>
                  <a:lnTo>
                    <a:pt x="1470" y="4144"/>
                  </a:lnTo>
                  <a:lnTo>
                    <a:pt x="1470" y="4190"/>
                  </a:lnTo>
                  <a:lnTo>
                    <a:pt x="1470" y="4226"/>
                  </a:lnTo>
                  <a:lnTo>
                    <a:pt x="1443" y="4226"/>
                  </a:lnTo>
                  <a:lnTo>
                    <a:pt x="1416" y="4217"/>
                  </a:lnTo>
                  <a:lnTo>
                    <a:pt x="1398" y="4199"/>
                  </a:lnTo>
                  <a:lnTo>
                    <a:pt x="1389" y="4163"/>
                  </a:lnTo>
                  <a:lnTo>
                    <a:pt x="1380" y="4153"/>
                  </a:lnTo>
                  <a:lnTo>
                    <a:pt x="1352" y="4144"/>
                  </a:lnTo>
                  <a:lnTo>
                    <a:pt x="1216" y="4144"/>
                  </a:lnTo>
                  <a:lnTo>
                    <a:pt x="1180" y="4144"/>
                  </a:lnTo>
                  <a:lnTo>
                    <a:pt x="1144" y="4153"/>
                  </a:lnTo>
                  <a:lnTo>
                    <a:pt x="1107" y="4163"/>
                  </a:lnTo>
                  <a:lnTo>
                    <a:pt x="1071" y="4153"/>
                  </a:lnTo>
                  <a:lnTo>
                    <a:pt x="1035" y="4163"/>
                  </a:lnTo>
                  <a:lnTo>
                    <a:pt x="1017" y="4190"/>
                  </a:lnTo>
                  <a:lnTo>
                    <a:pt x="1007" y="4217"/>
                  </a:lnTo>
                  <a:lnTo>
                    <a:pt x="998" y="4244"/>
                  </a:lnTo>
                  <a:lnTo>
                    <a:pt x="971" y="4262"/>
                  </a:lnTo>
                  <a:lnTo>
                    <a:pt x="944" y="4262"/>
                  </a:lnTo>
                  <a:lnTo>
                    <a:pt x="926" y="4253"/>
                  </a:lnTo>
                  <a:lnTo>
                    <a:pt x="889" y="4262"/>
                  </a:lnTo>
                  <a:lnTo>
                    <a:pt x="853" y="4281"/>
                  </a:lnTo>
                  <a:lnTo>
                    <a:pt x="826" y="4290"/>
                  </a:lnTo>
                  <a:lnTo>
                    <a:pt x="799" y="4272"/>
                  </a:lnTo>
                  <a:lnTo>
                    <a:pt x="781" y="4253"/>
                  </a:lnTo>
                  <a:lnTo>
                    <a:pt x="735" y="4262"/>
                  </a:lnTo>
                  <a:lnTo>
                    <a:pt x="699" y="4290"/>
                  </a:lnTo>
                  <a:lnTo>
                    <a:pt x="672" y="4317"/>
                  </a:lnTo>
                  <a:lnTo>
                    <a:pt x="626" y="4353"/>
                  </a:lnTo>
                  <a:lnTo>
                    <a:pt x="617" y="4399"/>
                  </a:lnTo>
                  <a:lnTo>
                    <a:pt x="599" y="4435"/>
                  </a:lnTo>
                  <a:lnTo>
                    <a:pt x="572" y="4435"/>
                  </a:lnTo>
                  <a:lnTo>
                    <a:pt x="536" y="4435"/>
                  </a:lnTo>
                  <a:lnTo>
                    <a:pt x="499" y="4453"/>
                  </a:lnTo>
                  <a:lnTo>
                    <a:pt x="463" y="4472"/>
                  </a:lnTo>
                  <a:lnTo>
                    <a:pt x="408" y="4481"/>
                  </a:lnTo>
                  <a:lnTo>
                    <a:pt x="390" y="4462"/>
                  </a:lnTo>
                  <a:lnTo>
                    <a:pt x="390" y="4444"/>
                  </a:lnTo>
                  <a:lnTo>
                    <a:pt x="399" y="4426"/>
                  </a:lnTo>
                  <a:lnTo>
                    <a:pt x="408" y="4408"/>
                  </a:lnTo>
                  <a:lnTo>
                    <a:pt x="418" y="4381"/>
                  </a:lnTo>
                  <a:lnTo>
                    <a:pt x="408" y="4362"/>
                  </a:lnTo>
                  <a:lnTo>
                    <a:pt x="381" y="4353"/>
                  </a:lnTo>
                  <a:lnTo>
                    <a:pt x="363" y="4335"/>
                  </a:lnTo>
                  <a:lnTo>
                    <a:pt x="318" y="4335"/>
                  </a:lnTo>
                  <a:lnTo>
                    <a:pt x="290" y="4335"/>
                  </a:lnTo>
                  <a:lnTo>
                    <a:pt x="127" y="4344"/>
                  </a:lnTo>
                  <a:lnTo>
                    <a:pt x="154" y="4281"/>
                  </a:lnTo>
                  <a:lnTo>
                    <a:pt x="154" y="4262"/>
                  </a:lnTo>
                  <a:lnTo>
                    <a:pt x="173" y="4244"/>
                  </a:lnTo>
                  <a:lnTo>
                    <a:pt x="173" y="4226"/>
                  </a:lnTo>
                  <a:lnTo>
                    <a:pt x="182" y="4208"/>
                  </a:lnTo>
                  <a:lnTo>
                    <a:pt x="173" y="4190"/>
                  </a:lnTo>
                  <a:lnTo>
                    <a:pt x="163" y="4172"/>
                  </a:lnTo>
                  <a:lnTo>
                    <a:pt x="154" y="4144"/>
                  </a:lnTo>
                  <a:lnTo>
                    <a:pt x="145" y="4135"/>
                  </a:lnTo>
                  <a:lnTo>
                    <a:pt x="127" y="4117"/>
                  </a:lnTo>
                  <a:lnTo>
                    <a:pt x="118" y="4099"/>
                  </a:lnTo>
                  <a:lnTo>
                    <a:pt x="136" y="4090"/>
                  </a:lnTo>
                  <a:lnTo>
                    <a:pt x="154" y="4081"/>
                  </a:lnTo>
                  <a:lnTo>
                    <a:pt x="182" y="4090"/>
                  </a:lnTo>
                  <a:lnTo>
                    <a:pt x="200" y="4099"/>
                  </a:lnTo>
                  <a:lnTo>
                    <a:pt x="209" y="4099"/>
                  </a:lnTo>
                  <a:lnTo>
                    <a:pt x="227" y="4081"/>
                  </a:lnTo>
                  <a:lnTo>
                    <a:pt x="236" y="4053"/>
                  </a:lnTo>
                  <a:lnTo>
                    <a:pt x="218" y="4035"/>
                  </a:lnTo>
                  <a:lnTo>
                    <a:pt x="191" y="4017"/>
                  </a:lnTo>
                  <a:lnTo>
                    <a:pt x="173" y="3999"/>
                  </a:lnTo>
                  <a:lnTo>
                    <a:pt x="163" y="3963"/>
                  </a:lnTo>
                  <a:lnTo>
                    <a:pt x="173" y="3917"/>
                  </a:lnTo>
                  <a:lnTo>
                    <a:pt x="182" y="3872"/>
                  </a:lnTo>
                  <a:lnTo>
                    <a:pt x="209" y="3844"/>
                  </a:lnTo>
                  <a:lnTo>
                    <a:pt x="218" y="3817"/>
                  </a:lnTo>
                  <a:lnTo>
                    <a:pt x="245" y="3790"/>
                  </a:lnTo>
                  <a:lnTo>
                    <a:pt x="281" y="3763"/>
                  </a:lnTo>
                  <a:lnTo>
                    <a:pt x="345" y="3735"/>
                  </a:lnTo>
                  <a:lnTo>
                    <a:pt x="399" y="3708"/>
                  </a:lnTo>
                  <a:lnTo>
                    <a:pt x="427" y="3699"/>
                  </a:lnTo>
                  <a:lnTo>
                    <a:pt x="481" y="3690"/>
                  </a:lnTo>
                  <a:lnTo>
                    <a:pt x="499" y="3699"/>
                  </a:lnTo>
                  <a:lnTo>
                    <a:pt x="508" y="3708"/>
                  </a:lnTo>
                  <a:lnTo>
                    <a:pt x="536" y="3717"/>
                  </a:lnTo>
                  <a:lnTo>
                    <a:pt x="554" y="3726"/>
                  </a:lnTo>
                  <a:lnTo>
                    <a:pt x="581" y="3726"/>
                  </a:lnTo>
                  <a:lnTo>
                    <a:pt x="590" y="3708"/>
                  </a:lnTo>
                  <a:lnTo>
                    <a:pt x="608" y="3681"/>
                  </a:lnTo>
                  <a:lnTo>
                    <a:pt x="635" y="3654"/>
                  </a:lnTo>
                  <a:lnTo>
                    <a:pt x="644" y="3617"/>
                  </a:lnTo>
                  <a:lnTo>
                    <a:pt x="663" y="3563"/>
                  </a:lnTo>
                  <a:lnTo>
                    <a:pt x="663" y="3526"/>
                  </a:lnTo>
                  <a:lnTo>
                    <a:pt x="672" y="3508"/>
                  </a:lnTo>
                  <a:lnTo>
                    <a:pt x="699" y="3472"/>
                  </a:lnTo>
                  <a:lnTo>
                    <a:pt x="717" y="3435"/>
                  </a:lnTo>
                  <a:lnTo>
                    <a:pt x="744" y="3417"/>
                  </a:lnTo>
                  <a:lnTo>
                    <a:pt x="762" y="3390"/>
                  </a:lnTo>
                  <a:lnTo>
                    <a:pt x="799" y="3354"/>
                  </a:lnTo>
                  <a:lnTo>
                    <a:pt x="781" y="3326"/>
                  </a:lnTo>
                  <a:lnTo>
                    <a:pt x="735" y="3290"/>
                  </a:lnTo>
                  <a:lnTo>
                    <a:pt x="681" y="3263"/>
                  </a:lnTo>
                  <a:lnTo>
                    <a:pt x="644" y="3272"/>
                  </a:lnTo>
                  <a:lnTo>
                    <a:pt x="590" y="3272"/>
                  </a:lnTo>
                  <a:lnTo>
                    <a:pt x="572" y="3281"/>
                  </a:lnTo>
                  <a:lnTo>
                    <a:pt x="572" y="3254"/>
                  </a:lnTo>
                  <a:lnTo>
                    <a:pt x="563" y="3245"/>
                  </a:lnTo>
                  <a:lnTo>
                    <a:pt x="563" y="3235"/>
                  </a:lnTo>
                  <a:lnTo>
                    <a:pt x="526" y="3226"/>
                  </a:lnTo>
                  <a:lnTo>
                    <a:pt x="472" y="3217"/>
                  </a:lnTo>
                  <a:lnTo>
                    <a:pt x="427" y="3226"/>
                  </a:lnTo>
                  <a:lnTo>
                    <a:pt x="381" y="3226"/>
                  </a:lnTo>
                  <a:lnTo>
                    <a:pt x="336" y="3226"/>
                  </a:lnTo>
                  <a:lnTo>
                    <a:pt x="290" y="3226"/>
                  </a:lnTo>
                  <a:lnTo>
                    <a:pt x="227" y="3226"/>
                  </a:lnTo>
                  <a:lnTo>
                    <a:pt x="163" y="3226"/>
                  </a:lnTo>
                  <a:lnTo>
                    <a:pt x="109" y="3226"/>
                  </a:lnTo>
                  <a:lnTo>
                    <a:pt x="73" y="3226"/>
                  </a:lnTo>
                  <a:lnTo>
                    <a:pt x="36" y="3208"/>
                  </a:lnTo>
                  <a:lnTo>
                    <a:pt x="27" y="3199"/>
                  </a:lnTo>
                  <a:lnTo>
                    <a:pt x="18" y="3181"/>
                  </a:lnTo>
                  <a:lnTo>
                    <a:pt x="9" y="3163"/>
                  </a:lnTo>
                  <a:lnTo>
                    <a:pt x="0" y="3135"/>
                  </a:lnTo>
                  <a:lnTo>
                    <a:pt x="27" y="3045"/>
                  </a:lnTo>
                  <a:lnTo>
                    <a:pt x="55" y="3026"/>
                  </a:lnTo>
                  <a:lnTo>
                    <a:pt x="55" y="3017"/>
                  </a:lnTo>
                  <a:lnTo>
                    <a:pt x="55" y="2990"/>
                  </a:lnTo>
                  <a:lnTo>
                    <a:pt x="36" y="2963"/>
                  </a:lnTo>
                  <a:lnTo>
                    <a:pt x="45" y="2926"/>
                  </a:lnTo>
                  <a:lnTo>
                    <a:pt x="73" y="2890"/>
                  </a:lnTo>
                  <a:lnTo>
                    <a:pt x="100" y="2845"/>
                  </a:lnTo>
                  <a:lnTo>
                    <a:pt x="118" y="2817"/>
                  </a:lnTo>
                  <a:lnTo>
                    <a:pt x="136" y="2781"/>
                  </a:lnTo>
                  <a:lnTo>
                    <a:pt x="136" y="2763"/>
                  </a:lnTo>
                  <a:lnTo>
                    <a:pt x="136" y="2745"/>
                  </a:lnTo>
                  <a:lnTo>
                    <a:pt x="127" y="2708"/>
                  </a:lnTo>
                  <a:lnTo>
                    <a:pt x="127" y="2681"/>
                  </a:lnTo>
                  <a:lnTo>
                    <a:pt x="136" y="2654"/>
                  </a:lnTo>
                  <a:lnTo>
                    <a:pt x="145" y="2627"/>
                  </a:lnTo>
                  <a:lnTo>
                    <a:pt x="173" y="2617"/>
                  </a:lnTo>
                  <a:lnTo>
                    <a:pt x="200" y="2617"/>
                  </a:lnTo>
                  <a:lnTo>
                    <a:pt x="236" y="2608"/>
                  </a:lnTo>
                  <a:lnTo>
                    <a:pt x="281" y="2599"/>
                  </a:lnTo>
                  <a:lnTo>
                    <a:pt x="309" y="2599"/>
                  </a:lnTo>
                  <a:lnTo>
                    <a:pt x="345" y="2599"/>
                  </a:lnTo>
                  <a:lnTo>
                    <a:pt x="363" y="2599"/>
                  </a:lnTo>
                  <a:lnTo>
                    <a:pt x="381" y="2590"/>
                  </a:lnTo>
                  <a:lnTo>
                    <a:pt x="390" y="2563"/>
                  </a:lnTo>
                  <a:lnTo>
                    <a:pt x="381" y="2527"/>
                  </a:lnTo>
                  <a:lnTo>
                    <a:pt x="418" y="2490"/>
                  </a:lnTo>
                  <a:lnTo>
                    <a:pt x="445" y="2463"/>
                  </a:lnTo>
                  <a:lnTo>
                    <a:pt x="499" y="2445"/>
                  </a:lnTo>
                  <a:lnTo>
                    <a:pt x="536" y="2417"/>
                  </a:lnTo>
                  <a:lnTo>
                    <a:pt x="563" y="2336"/>
                  </a:lnTo>
                  <a:lnTo>
                    <a:pt x="572" y="2318"/>
                  </a:lnTo>
                  <a:lnTo>
                    <a:pt x="617" y="2308"/>
                  </a:lnTo>
                  <a:lnTo>
                    <a:pt x="672" y="2290"/>
                  </a:lnTo>
                  <a:lnTo>
                    <a:pt x="672" y="2245"/>
                  </a:lnTo>
                  <a:lnTo>
                    <a:pt x="672" y="2181"/>
                  </a:lnTo>
                  <a:lnTo>
                    <a:pt x="653" y="2118"/>
                  </a:lnTo>
                  <a:lnTo>
                    <a:pt x="590" y="2063"/>
                  </a:lnTo>
                  <a:lnTo>
                    <a:pt x="545" y="1999"/>
                  </a:lnTo>
                  <a:lnTo>
                    <a:pt x="536" y="1927"/>
                  </a:lnTo>
                  <a:lnTo>
                    <a:pt x="526" y="1890"/>
                  </a:lnTo>
                  <a:lnTo>
                    <a:pt x="481" y="1845"/>
                  </a:lnTo>
                  <a:lnTo>
                    <a:pt x="427" y="1809"/>
                  </a:lnTo>
                  <a:lnTo>
                    <a:pt x="418" y="1754"/>
                  </a:lnTo>
                  <a:lnTo>
                    <a:pt x="436" y="1672"/>
                  </a:lnTo>
                  <a:lnTo>
                    <a:pt x="445" y="1627"/>
                  </a:lnTo>
                  <a:lnTo>
                    <a:pt x="454" y="1600"/>
                  </a:lnTo>
                  <a:lnTo>
                    <a:pt x="445" y="1554"/>
                  </a:lnTo>
                  <a:lnTo>
                    <a:pt x="481" y="1472"/>
                  </a:lnTo>
                  <a:lnTo>
                    <a:pt x="481" y="1445"/>
                  </a:lnTo>
                  <a:lnTo>
                    <a:pt x="490" y="1427"/>
                  </a:lnTo>
                  <a:lnTo>
                    <a:pt x="481" y="1409"/>
                  </a:lnTo>
                  <a:lnTo>
                    <a:pt x="472" y="1381"/>
                  </a:lnTo>
                  <a:lnTo>
                    <a:pt x="445" y="1372"/>
                  </a:lnTo>
                  <a:lnTo>
                    <a:pt x="408" y="1363"/>
                  </a:lnTo>
                  <a:lnTo>
                    <a:pt x="381" y="1345"/>
                  </a:lnTo>
                  <a:lnTo>
                    <a:pt x="354" y="1345"/>
                  </a:lnTo>
                  <a:lnTo>
                    <a:pt x="336" y="1336"/>
                  </a:lnTo>
                  <a:lnTo>
                    <a:pt x="327" y="1309"/>
                  </a:lnTo>
                  <a:lnTo>
                    <a:pt x="336" y="1272"/>
                  </a:lnTo>
                  <a:lnTo>
                    <a:pt x="354" y="1209"/>
                  </a:lnTo>
                  <a:lnTo>
                    <a:pt x="372" y="1172"/>
                  </a:lnTo>
                  <a:lnTo>
                    <a:pt x="381" y="1136"/>
                  </a:lnTo>
                  <a:lnTo>
                    <a:pt x="408" y="1081"/>
                  </a:lnTo>
                  <a:lnTo>
                    <a:pt x="418" y="1045"/>
                  </a:lnTo>
                  <a:lnTo>
                    <a:pt x="427" y="1018"/>
                  </a:lnTo>
                  <a:lnTo>
                    <a:pt x="418" y="991"/>
                  </a:lnTo>
                  <a:lnTo>
                    <a:pt x="418" y="972"/>
                  </a:lnTo>
                  <a:lnTo>
                    <a:pt x="399" y="963"/>
                  </a:lnTo>
                  <a:lnTo>
                    <a:pt x="381" y="972"/>
                  </a:lnTo>
                  <a:lnTo>
                    <a:pt x="363" y="981"/>
                  </a:lnTo>
                  <a:lnTo>
                    <a:pt x="345" y="1009"/>
                  </a:lnTo>
                  <a:lnTo>
                    <a:pt x="336" y="1018"/>
                  </a:lnTo>
                  <a:lnTo>
                    <a:pt x="318" y="1018"/>
                  </a:lnTo>
                  <a:lnTo>
                    <a:pt x="263" y="1009"/>
                  </a:lnTo>
                  <a:lnTo>
                    <a:pt x="245" y="1027"/>
                  </a:lnTo>
                  <a:lnTo>
                    <a:pt x="209" y="1018"/>
                  </a:lnTo>
                  <a:lnTo>
                    <a:pt x="163" y="1018"/>
                  </a:lnTo>
                  <a:lnTo>
                    <a:pt x="145" y="1009"/>
                  </a:lnTo>
                  <a:lnTo>
                    <a:pt x="127" y="1009"/>
                  </a:lnTo>
                  <a:lnTo>
                    <a:pt x="118" y="1000"/>
                  </a:lnTo>
                  <a:lnTo>
                    <a:pt x="109" y="981"/>
                  </a:lnTo>
                  <a:lnTo>
                    <a:pt x="100" y="954"/>
                  </a:lnTo>
                  <a:lnTo>
                    <a:pt x="73" y="927"/>
                  </a:lnTo>
                  <a:lnTo>
                    <a:pt x="64" y="900"/>
                  </a:lnTo>
                  <a:lnTo>
                    <a:pt x="64" y="872"/>
                  </a:lnTo>
                  <a:lnTo>
                    <a:pt x="73" y="854"/>
                  </a:lnTo>
                  <a:lnTo>
                    <a:pt x="91" y="836"/>
                  </a:lnTo>
                  <a:lnTo>
                    <a:pt x="118" y="827"/>
                  </a:lnTo>
                  <a:lnTo>
                    <a:pt x="145" y="827"/>
                  </a:lnTo>
                  <a:lnTo>
                    <a:pt x="191" y="827"/>
                  </a:lnTo>
                  <a:lnTo>
                    <a:pt x="236" y="827"/>
                  </a:lnTo>
                  <a:lnTo>
                    <a:pt x="254" y="827"/>
                  </a:lnTo>
                  <a:lnTo>
                    <a:pt x="281" y="827"/>
                  </a:lnTo>
                  <a:lnTo>
                    <a:pt x="290" y="827"/>
                  </a:lnTo>
                  <a:lnTo>
                    <a:pt x="309" y="818"/>
                  </a:lnTo>
                  <a:lnTo>
                    <a:pt x="336" y="772"/>
                  </a:lnTo>
                  <a:lnTo>
                    <a:pt x="336" y="727"/>
                  </a:lnTo>
                  <a:lnTo>
                    <a:pt x="354" y="663"/>
                  </a:lnTo>
                  <a:lnTo>
                    <a:pt x="363" y="609"/>
                  </a:lnTo>
                  <a:lnTo>
                    <a:pt x="372" y="572"/>
                  </a:lnTo>
                  <a:lnTo>
                    <a:pt x="399" y="536"/>
                  </a:lnTo>
                  <a:lnTo>
                    <a:pt x="418" y="509"/>
                  </a:lnTo>
                  <a:lnTo>
                    <a:pt x="445" y="482"/>
                  </a:lnTo>
                  <a:lnTo>
                    <a:pt x="445" y="463"/>
                  </a:lnTo>
                  <a:lnTo>
                    <a:pt x="445" y="436"/>
                  </a:lnTo>
                  <a:lnTo>
                    <a:pt x="445" y="391"/>
                  </a:lnTo>
                  <a:lnTo>
                    <a:pt x="445" y="354"/>
                  </a:lnTo>
                  <a:lnTo>
                    <a:pt x="463" y="309"/>
                  </a:lnTo>
                  <a:lnTo>
                    <a:pt x="472" y="291"/>
                  </a:lnTo>
                  <a:lnTo>
                    <a:pt x="472" y="273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  <a:ln w="12700">
              <a:solidFill>
                <a:srgbClr val="0D0D0D">
                  <a:alpha val="92940"/>
                </a:srgbClr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pic>
          <p:nvPicPr>
            <p:cNvPr id="3089" name="Picture 10" descr="http://abali.ru/wp-content/uploads/2014/02/gerb_kirovskoy_oblasti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4811" y="132499"/>
              <a:ext cx="443840" cy="595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2" name="AutoShape 6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3" name="AutoShape 8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4" name="AutoShape 10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5" name="AutoShape 12" descr="Картинки по запросу сотрудник увд hbceyj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025" y="2025353"/>
            <a:ext cx="79390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5295" algn="just">
              <a:spcAft>
                <a:spcPts val="0"/>
              </a:spcAft>
            </a:pPr>
            <a:endParaRPr lang="ru-RU" b="1" dirty="0" smtClean="0"/>
          </a:p>
          <a:p>
            <a:pPr indent="455295" algn="just">
              <a:spcAft>
                <a:spcPts val="0"/>
              </a:spcAft>
            </a:pPr>
            <a:endParaRPr lang="ru-RU" b="1" dirty="0" smtClean="0"/>
          </a:p>
          <a:p>
            <a:pPr indent="455295" algn="just">
              <a:spcAft>
                <a:spcPts val="0"/>
              </a:spcAft>
            </a:pPr>
            <a:endParaRPr lang="ru-RU" b="1" dirty="0" smtClean="0"/>
          </a:p>
          <a:p>
            <a:pPr indent="455295" algn="just">
              <a:spcAft>
                <a:spcPts val="0"/>
              </a:spcAft>
            </a:pPr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633046" y="1178169"/>
            <a:ext cx="7957040" cy="5679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Кировской области от 14.10.2013  № 320-ЗО </a:t>
            </a:r>
            <a:r>
              <a:rPr lang="en-US" altLang="ru-RU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образовании в Кировской области» </a:t>
            </a:r>
          </a:p>
          <a:p>
            <a:pPr algn="ctr"/>
            <a:endParaRPr lang="ru-RU" altLang="ru-RU" sz="1400" b="1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  Законодательным Собранием Кировской области 27.10.2022 принят  Закон Кировской области «О внесении изменения в статью 11 Закона Кировской области «Об образовании в Кировской области» - статья 11 дополнена </a:t>
            </a:r>
            <a:r>
              <a:rPr lang="ru-RU" b="1" dirty="0" smtClean="0"/>
              <a:t>новым абзацем</a:t>
            </a:r>
            <a:r>
              <a:rPr lang="ru-RU" dirty="0" smtClean="0"/>
              <a:t>:</a:t>
            </a:r>
          </a:p>
          <a:p>
            <a:pPr algn="just"/>
            <a:endParaRPr lang="ru-RU" sz="1600" i="1" dirty="0" smtClean="0"/>
          </a:p>
          <a:p>
            <a:pPr algn="just"/>
            <a:r>
              <a:rPr lang="ru-RU" sz="1600" i="1" dirty="0" smtClean="0"/>
              <a:t>    </a:t>
            </a:r>
            <a:r>
              <a:rPr lang="ru-RU" sz="1600" dirty="0" smtClean="0"/>
              <a:t>«Детям граждан, призванных на военную службу по мобилизации в Вооруженные Силы Российской Федерации, граждан, принимающих участие в специальной военной операции и заключивших не ранее 24 февраля 2022 года контракт о прохождении военной службы в Вооруженных Силах Российской Федерации или контракт о добровольном содействии в выполнении задач, возложенных на Вооруженные Силы Российской Федерации, в период прохождения указанными гражданами военной службы по мобилизации или действия соответствующего контракта предоставляются </a:t>
            </a:r>
            <a:r>
              <a:rPr lang="ru-RU" sz="1600" b="1" dirty="0" smtClean="0"/>
              <a:t>во внеочередном порядке места в дошкольных образовательных организациях</a:t>
            </a:r>
            <a:r>
              <a:rPr lang="ru-RU" sz="1600" dirty="0" smtClean="0"/>
              <a:t>».</a:t>
            </a:r>
          </a:p>
          <a:p>
            <a:pPr algn="just"/>
            <a:r>
              <a:rPr lang="ru-RU" i="1" dirty="0" smtClean="0"/>
              <a:t>      </a:t>
            </a:r>
          </a:p>
          <a:p>
            <a:pPr algn="just"/>
            <a:r>
              <a:rPr lang="ru-RU" i="1" dirty="0" smtClean="0"/>
              <a:t>   Закон вступит в силу по истечении 10 дней после его официального опубликования.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3446</TotalTime>
  <Words>1526</Words>
  <Application>Microsoft Office PowerPoint</Application>
  <PresentationFormat>Экран (4:3)</PresentationFormat>
  <Paragraphs>142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Дополнительные меры социальной поддержки</vt:lpstr>
      <vt:lpstr>Дополнительные меры социальной поддержки</vt:lpstr>
      <vt:lpstr>Дополнительные меры социальной поддержки</vt:lpstr>
      <vt:lpstr>Бесплатное горячее питание</vt:lpstr>
      <vt:lpstr>Компенсация родительской платы    за присмотр и уход за ребенком</vt:lpstr>
      <vt:lpstr>Бесплатное дополнительное образование</vt:lpstr>
      <vt:lpstr>Дополнительные меры социальной поддержки</vt:lpstr>
      <vt:lpstr>Новая дополнительная мера социальной поддержки</vt:lpstr>
      <vt:lpstr>Консультирование по вопросам предоставления мер соцподдержки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Шалагинов</dc:creator>
  <cp:lastModifiedBy>user1</cp:lastModifiedBy>
  <cp:revision>368</cp:revision>
  <dcterms:created xsi:type="dcterms:W3CDTF">2016-08-16T13:00:33Z</dcterms:created>
  <dcterms:modified xsi:type="dcterms:W3CDTF">2022-10-31T11:27:36Z</dcterms:modified>
</cp:coreProperties>
</file>