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8" r:id="rId1"/>
  </p:sldMasterIdLst>
  <p:notesMasterIdLst>
    <p:notesMasterId r:id="rId12"/>
  </p:notesMasterIdLst>
  <p:sldIdLst>
    <p:sldId id="270" r:id="rId2"/>
    <p:sldId id="300" r:id="rId3"/>
    <p:sldId id="307" r:id="rId4"/>
    <p:sldId id="308" r:id="rId5"/>
    <p:sldId id="319" r:id="rId6"/>
    <p:sldId id="320" r:id="rId7"/>
    <p:sldId id="315" r:id="rId8"/>
    <p:sldId id="321" r:id="rId9"/>
    <p:sldId id="318" r:id="rId10"/>
    <p:sldId id="317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5B00"/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2644" autoAdjust="0"/>
  </p:normalViewPr>
  <p:slideViewPr>
    <p:cSldViewPr snapToGrid="0"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5D7F64-D30C-47A5-B15E-9EF93B30ED64}" type="datetimeFigureOut">
              <a:rPr lang="ru-RU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E45BC2F-781B-4F71-9A07-7F4E70B028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A18A1B-1EFC-4E7D-91B8-3DC698D469B5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FA36B-1A91-4447-A0D6-B89BEA4F76A5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5E92F-3EB2-4A06-AF12-02DB1AE4D94E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F1928-123F-4468-A370-B16C1DA0BDAF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4BAA1-B5E6-4C16-8C7F-A005BE051D2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F3227-5F01-47BA-8EFE-795C92785F69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41B9D-0C62-4C0A-9809-57595A23ACFD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5BF1D-6746-4CD7-BB2F-AF2C125A0317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E8E3E-FCED-46E9-A2F6-B0749FB12C7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F4CE9-7B8E-40CC-AE27-776EF37D027E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2515A-B8C4-46E7-A147-CFA0D29184B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E1841-8C80-40CD-B8E2-CEBFCE8B87F3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524F0-9D30-4F00-9E50-7F3627BD0CA5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99A05-7425-48DD-9E1D-DC4404DAD15E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52C58-D93A-4D72-AAB0-1D88F50337E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35B29-A923-46B2-A296-B4A65A6C9126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1CD53-B518-47ED-ACB9-2FAD027AE22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8F810-AC8B-468E-80A1-887A1C0CBA6D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0B3E8-33AD-4754-A8BA-33ED18BA75C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95F19-6825-48CE-8A33-9C4E66F46BD6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013-9402-4AF2-BC33-7565D477938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21EE9-A76A-4F03-A8BB-179B6AB3B6FC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30DBE-86C2-49AF-B6C9-92F11D6549A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97A394-C9D7-4FF8-B277-E727F1B446B6}" type="datetime1">
              <a:rPr lang="en-US" smtClean="0"/>
              <a:pPr>
                <a:defRPr/>
              </a:pPr>
              <a:t>10/31/2022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5FEFCC-84AA-4981-A6B6-8E53F4BEDD6C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/>
        </p:nvSpPr>
        <p:spPr>
          <a:xfrm>
            <a:off x="1116013" y="1692269"/>
            <a:ext cx="6911975" cy="3168650"/>
          </a:xfrm>
          <a:prstGeom prst="rect">
            <a:avLst/>
          </a:prstGeom>
        </p:spPr>
        <p:txBody>
          <a:bodyPr anchor="ctr"/>
          <a:lstStyle/>
          <a:p>
            <a:pPr algn="ctr" defTabSz="914354" eaLnBrk="1" fontAlgn="auto" hangingPunct="1"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57869" y="1427608"/>
            <a:ext cx="6667533" cy="294965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cap="none" spc="50" dirty="0" smtClean="0">
                <a:ln w="11430">
                  <a:solidFill>
                    <a:srgbClr val="E25B00"/>
                  </a:solidFill>
                </a:ln>
                <a:solidFill>
                  <a:srgbClr val="E25B00"/>
                </a:solidFill>
                <a:latin typeface="Arial" pitchFamily="34" charset="0"/>
                <a:cs typeface="Arial" pitchFamily="34" charset="0"/>
              </a:rPr>
              <a:t>О дополнительных мерах социальной поддержки    семей военнослужащих           в Кировской области</a:t>
            </a:r>
          </a:p>
          <a:p>
            <a:pPr fontAlgn="auto">
              <a:spcAft>
                <a:spcPts val="0"/>
              </a:spcAft>
              <a:defRPr/>
            </a:pPr>
            <a:endParaRPr lang="ru-RU" sz="2800" b="1" cap="none" spc="50" dirty="0" smtClean="0">
              <a:ln w="11430">
                <a:solidFill>
                  <a:srgbClr val="E25B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800" b="1" cap="none" spc="50" dirty="0">
              <a:ln w="11430">
                <a:solidFill>
                  <a:srgbClr val="E25B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16931"/>
            <a:ext cx="9144000" cy="10159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9" name="Рисунок 7" descr="Флаг и герб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16488" cy="15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Прямоугольник 13"/>
          <p:cNvSpPr>
            <a:spLocks noChangeArrowheads="1"/>
          </p:cNvSpPr>
          <p:nvPr/>
        </p:nvSpPr>
        <p:spPr bwMode="auto">
          <a:xfrm>
            <a:off x="4375622" y="4951242"/>
            <a:ext cx="4486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 dirty="0" err="1">
                <a:solidFill>
                  <a:srgbClr val="002060"/>
                </a:solidFill>
              </a:rPr>
              <a:t>Сараева</a:t>
            </a:r>
            <a:r>
              <a:rPr lang="ru-RU" altLang="ru-RU" sz="1600" b="1" dirty="0">
                <a:solidFill>
                  <a:srgbClr val="002060"/>
                </a:solidFill>
              </a:rPr>
              <a:t>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Роза </a:t>
            </a:r>
            <a:r>
              <a:rPr lang="ru-RU" altLang="ru-RU" sz="1600" b="1" dirty="0" err="1" smtClean="0">
                <a:solidFill>
                  <a:srgbClr val="002060"/>
                </a:solidFill>
              </a:rPr>
              <a:t>Саматовна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,</a:t>
            </a:r>
            <a:r>
              <a:rPr lang="ru-RU" altLang="ru-RU" sz="1600" b="1" dirty="0">
                <a:solidFill>
                  <a:srgbClr val="002060"/>
                </a:solidFill>
              </a:rPr>
              <a:t/>
            </a:r>
            <a:br>
              <a:rPr lang="ru-RU" altLang="ru-RU" sz="1600" b="1" dirty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ведущий консультант отдела </a:t>
            </a:r>
            <a:r>
              <a:rPr lang="ru-RU" altLang="ru-RU" sz="1600" b="1" dirty="0">
                <a:solidFill>
                  <a:srgbClr val="002060"/>
                </a:solidFill>
              </a:rPr>
              <a:t>общего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и дополнительного образования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министерства образования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Кировской области</a:t>
            </a:r>
            <a:endParaRPr lang="ru-RU" altLang="ru-R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Консультирование по вопросам предоставления мер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соцподдержки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10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0201311"/>
              </p:ext>
            </p:extLst>
          </p:nvPr>
        </p:nvGraphicFramePr>
        <p:xfrm>
          <a:off x="657224" y="1295030"/>
          <a:ext cx="7899400" cy="468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2858">
                  <a:extLst>
                    <a:ext uri="{9D8B030D-6E8A-4147-A177-3AD203B41FA5}">
                      <a16:colId xmlns:a16="http://schemas.microsoft.com/office/drawing/2014/main" xmlns="" val="3220399216"/>
                    </a:ext>
                  </a:extLst>
                </a:gridCol>
                <a:gridCol w="2632858">
                  <a:extLst>
                    <a:ext uri="{9D8B030D-6E8A-4147-A177-3AD203B41FA5}">
                      <a16:colId xmlns:a16="http://schemas.microsoft.com/office/drawing/2014/main" xmlns="" val="1958375955"/>
                    </a:ext>
                  </a:extLst>
                </a:gridCol>
                <a:gridCol w="2633684">
                  <a:extLst>
                    <a:ext uri="{9D8B030D-6E8A-4147-A177-3AD203B41FA5}">
                      <a16:colId xmlns:a16="http://schemas.microsoft.com/office/drawing/2014/main" xmlns="" val="2552590471"/>
                    </a:ext>
                  </a:extLst>
                </a:gridCol>
              </a:tblGrid>
              <a:tr h="14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Школьное питание</a:t>
                      </a:r>
                      <a:endParaRPr lang="ru-RU" sz="1800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Пономарева Мария Сергеевна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(8332) 27-27-34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3424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0455019"/>
                  </a:ext>
                </a:extLst>
              </a:tr>
              <a:tr h="170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Дополнительное образование</a:t>
                      </a:r>
                      <a:endParaRPr lang="ru-RU" sz="1800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Морданова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Геннадьевна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(8332) 27-27-34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3420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2249181"/>
                  </a:ext>
                </a:extLst>
              </a:tr>
              <a:tr h="1555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образование</a:t>
                      </a:r>
                      <a:endParaRPr lang="ru-RU" sz="1800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Порошина Анна Вячеславовна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(8332) 27-27-34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3422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19231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Дополнительные меры социальной 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2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79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3087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1" name="Прямоугольник 29"/>
          <p:cNvSpPr>
            <a:spLocks noChangeArrowheads="1"/>
          </p:cNvSpPr>
          <p:nvPr/>
        </p:nvSpPr>
        <p:spPr bwMode="auto">
          <a:xfrm>
            <a:off x="155575" y="1158810"/>
            <a:ext cx="884908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категории военнослужащих относятся</a:t>
            </a:r>
            <a:r>
              <a:rPr lang="ru-RU" alt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altLang="ru-RU" sz="16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/>
              <a:t>мобилизованные</a:t>
            </a:r>
            <a:r>
              <a:rPr lang="ru-RU" dirty="0"/>
              <a:t> – лица, призванные в соответствии с Указом Президента Российской Федерации от 21.09.2022 № 647 «Об объявлении частичной мобилизации в Российской Федерации» на военную службу по мобилизации в Вооруженные Силы Российской Федерации областной призывной комиссией по мобилизации граждан, а также комиссиями по мобилизации граждан, созданными в муниципальных образованиях Кировской области, по представлению военных </a:t>
            </a:r>
            <a:r>
              <a:rPr lang="ru-RU" dirty="0" smtClean="0"/>
              <a:t>комиссариатов</a:t>
            </a: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/>
              <a:t>военнослужащие</a:t>
            </a:r>
            <a:r>
              <a:rPr lang="ru-RU" sz="2000" dirty="0"/>
              <a:t>,</a:t>
            </a:r>
            <a:r>
              <a:rPr lang="ru-RU" dirty="0"/>
              <a:t> участвующие в военной операции на территории Украины, ДНР, ЛНР и заключившие контракт о прохождении военной службы в ВС РФ не ранее 24.02.2022</a:t>
            </a:r>
            <a:endParaRPr lang="ru-RU" altLang="ru-RU" sz="2000" b="1" dirty="0" smtClean="0"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/>
              <a:t>добровольцы</a:t>
            </a:r>
            <a:r>
              <a:rPr lang="ru-RU" sz="2000" dirty="0"/>
              <a:t>,</a:t>
            </a:r>
            <a:r>
              <a:rPr lang="ru-RU" dirty="0"/>
              <a:t> участвующие в военной операции на территории Украины, ДНР, ЛНР и заключившие контракт о добровольном содействии в выполнении задач, возложенных на </a:t>
            </a:r>
            <a:r>
              <a:rPr lang="ru-RU"/>
              <a:t>ВС </a:t>
            </a:r>
            <a:r>
              <a:rPr lang="ru-RU" smtClean="0"/>
              <a:t>РФ, </a:t>
            </a:r>
            <a:r>
              <a:rPr lang="ru-RU" dirty="0"/>
              <a:t>не ранее 24.02.2022</a:t>
            </a:r>
            <a:endParaRPr lang="ru-RU" altLang="ru-RU" sz="2000" b="1" dirty="0">
              <a:latin typeface="Calibri" pitchFamily="34" charset="0"/>
            </a:endParaRPr>
          </a:p>
        </p:txBody>
      </p: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26716" cy="10620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Дополнительные меры социальной 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7424CA2D-FB2C-4C46-8862-D6D67844D206}" type="slidenum">
              <a:rPr lang="en-US" altLang="ru-RU">
                <a:solidFill>
                  <a:srgbClr val="0070C0"/>
                </a:solidFill>
              </a:rPr>
              <a:pPr/>
              <a:t>3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0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4110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115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4112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Прямоугольник 29"/>
          <p:cNvSpPr>
            <a:spLocks noChangeArrowheads="1"/>
          </p:cNvSpPr>
          <p:nvPr/>
        </p:nvSpPr>
        <p:spPr bwMode="auto">
          <a:xfrm>
            <a:off x="217713" y="1193800"/>
            <a:ext cx="879565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военнослужащего подтверждается:</a:t>
            </a:r>
          </a:p>
          <a:p>
            <a:pPr algn="ctr"/>
            <a:endParaRPr lang="ru-RU" altLang="ru-RU" sz="16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/>
              <a:t>справкой</a:t>
            </a:r>
            <a:r>
              <a:rPr lang="ru-RU" sz="2000" dirty="0"/>
              <a:t>, выданной районными отделами Военного комиссариата Кировской </a:t>
            </a:r>
            <a:r>
              <a:rPr lang="ru-RU" sz="2000" dirty="0" smtClean="0"/>
              <a:t>области</a:t>
            </a:r>
          </a:p>
          <a:p>
            <a:pPr marL="342900" indent="-342900" algn="just" eaLnBrk="1" hangingPunct="1">
              <a:spcAft>
                <a:spcPts val="1200"/>
              </a:spcAft>
            </a:pPr>
            <a:r>
              <a:rPr lang="ru-RU" sz="2000" i="1" dirty="0" smtClean="0"/>
              <a:t>     Срок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действия справки – </a:t>
            </a:r>
            <a:r>
              <a:rPr lang="ru-RU" sz="2000" b="1" i="1" dirty="0" smtClean="0"/>
              <a:t>30 дней </a:t>
            </a:r>
            <a:r>
              <a:rPr lang="ru-RU" sz="2000" i="1" dirty="0" smtClean="0"/>
              <a:t>с даты ее выдачи.</a:t>
            </a:r>
            <a:endParaRPr lang="ru-RU" altLang="ru-RU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/>
              <a:t>удостоверением</a:t>
            </a:r>
            <a:r>
              <a:rPr lang="ru-RU" sz="2000" dirty="0"/>
              <a:t>, выданного территориальными отделами и территориально обособленными структурными подразделениями </a:t>
            </a:r>
            <a:r>
              <a:rPr lang="ru-RU" sz="2000" dirty="0" smtClean="0"/>
              <a:t>МФЦ</a:t>
            </a:r>
            <a:r>
              <a:rPr lang="en-US" sz="2000" dirty="0" smtClean="0"/>
              <a:t> (</a:t>
            </a:r>
            <a:r>
              <a:rPr lang="ru-RU" sz="2000" dirty="0" smtClean="0"/>
              <a:t>после</a:t>
            </a:r>
            <a:r>
              <a:rPr lang="en-US" sz="2000" dirty="0" smtClean="0"/>
              <a:t> 20</a:t>
            </a:r>
            <a:r>
              <a:rPr lang="ru-RU" sz="2000" dirty="0" smtClean="0"/>
              <a:t>.10.2022)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 eaLnBrk="1" hangingPunct="1">
              <a:spcAft>
                <a:spcPts val="1200"/>
              </a:spcAft>
            </a:pPr>
            <a:r>
              <a:rPr lang="ru-RU" sz="2000" b="1" dirty="0" smtClean="0"/>
              <a:t>     </a:t>
            </a:r>
            <a:r>
              <a:rPr lang="ru-RU" i="1" dirty="0" smtClean="0"/>
              <a:t>Срок</a:t>
            </a:r>
            <a:r>
              <a:rPr lang="ru-RU" b="1" i="1" dirty="0" smtClean="0"/>
              <a:t> </a:t>
            </a:r>
            <a:r>
              <a:rPr lang="ru-RU" i="1" dirty="0"/>
              <a:t>действия удостоверения – </a:t>
            </a:r>
            <a:r>
              <a:rPr lang="ru-RU" b="1" i="1" dirty="0"/>
              <a:t>2 месяца</a:t>
            </a:r>
            <a:r>
              <a:rPr lang="ru-RU" i="1" dirty="0"/>
              <a:t> с даты его </a:t>
            </a:r>
            <a:r>
              <a:rPr lang="ru-RU" i="1" dirty="0" smtClean="0"/>
              <a:t>выдачи.</a:t>
            </a:r>
            <a:endParaRPr lang="ru-RU" altLang="ru-RU" i="1" dirty="0" smtClean="0">
              <a:latin typeface="Calibri" pitchFamily="34" charset="0"/>
            </a:endParaRPr>
          </a:p>
        </p:txBody>
      </p:sp>
      <p:sp>
        <p:nvSpPr>
          <p:cNvPr id="4106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7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8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9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6838392" cy="10620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Дополнительные меры социальной 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2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79EDFAAE-DEE1-419F-B9F0-7771E2B2CE29}" type="slidenum">
              <a:rPr lang="en-US" altLang="ru-RU">
                <a:solidFill>
                  <a:srgbClr val="0070C0"/>
                </a:solidFill>
              </a:rPr>
              <a:pPr/>
              <a:t>4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27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5134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139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5136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9" name="Прямоугольник 29"/>
          <p:cNvSpPr>
            <a:spLocks noChangeArrowheads="1"/>
          </p:cNvSpPr>
          <p:nvPr/>
        </p:nvSpPr>
        <p:spPr bwMode="auto">
          <a:xfrm>
            <a:off x="155575" y="1110953"/>
            <a:ext cx="884908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ребенком военнослужащего понимается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altLang="ru-RU" sz="16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 smtClean="0"/>
              <a:t>лицо</a:t>
            </a:r>
            <a:r>
              <a:rPr lang="ru-RU" dirty="0"/>
              <a:t>, отцом (матерью), усыновителем, опекуном или попечителем которого является </a:t>
            </a:r>
            <a:r>
              <a:rPr lang="ru-RU" dirty="0" smtClean="0"/>
              <a:t>военнослужащий</a:t>
            </a:r>
          </a:p>
          <a:p>
            <a:pPr algn="just" eaLnBrk="1" hangingPunct="1">
              <a:spcAft>
                <a:spcPts val="1200"/>
              </a:spcAft>
            </a:pPr>
            <a:r>
              <a:rPr lang="ru-RU" dirty="0" smtClean="0"/>
              <a:t>     </a:t>
            </a:r>
            <a:r>
              <a:rPr lang="ru-RU" i="1" dirty="0" smtClean="0"/>
              <a:t>Мера </a:t>
            </a:r>
            <a:r>
              <a:rPr lang="ru-RU" b="1" i="1" dirty="0"/>
              <a:t>предоставляется</a:t>
            </a:r>
            <a:r>
              <a:rPr lang="ru-RU" i="1" dirty="0"/>
              <a:t> всем перечисленным категориям законных </a:t>
            </a:r>
            <a:r>
              <a:rPr lang="ru-RU" i="1" dirty="0" smtClean="0"/>
              <a:t>представителей ребенка.</a:t>
            </a:r>
          </a:p>
          <a:p>
            <a:pPr algn="ctr" eaLnBrk="1" hangingPunct="1">
              <a:spcAft>
                <a:spcPts val="1200"/>
              </a:spcAft>
            </a:pPr>
            <a:r>
              <a:rPr lang="ru-RU" i="1" dirty="0" smtClean="0"/>
              <a:t>    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родства определяется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1600" b="1" i="1" dirty="0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/>
              <a:t>для родителей (в том числе усыновивших) – </a:t>
            </a:r>
            <a:r>
              <a:rPr lang="ru-RU" b="1" dirty="0"/>
              <a:t>свидетельством о рождении </a:t>
            </a:r>
            <a:r>
              <a:rPr lang="ru-RU" b="1" dirty="0" smtClean="0"/>
              <a:t>ребенка</a:t>
            </a:r>
            <a:endParaRPr lang="ru-RU" b="1" dirty="0"/>
          </a:p>
          <a:p>
            <a:pPr marL="342900" indent="-342900" algn="just"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/>
              <a:t>для опекунов (попечителей), приемных родителей – </a:t>
            </a:r>
            <a:r>
              <a:rPr lang="ru-RU" b="1" dirty="0"/>
              <a:t>актом органа опеки и попечительства</a:t>
            </a:r>
            <a:r>
              <a:rPr lang="ru-RU" dirty="0"/>
              <a:t> об установлении над ребенком опеки (попечительства), в том числе на возмездной основе (по договору о приемной семье), или </a:t>
            </a:r>
            <a:r>
              <a:rPr lang="ru-RU" b="1" dirty="0"/>
              <a:t>актом органа опеки и попечительства</a:t>
            </a:r>
            <a:r>
              <a:rPr lang="ru-RU" dirty="0"/>
              <a:t> о временном назначении опекуна или </a:t>
            </a:r>
            <a:r>
              <a:rPr lang="ru-RU" dirty="0" smtClean="0"/>
              <a:t>попечителя</a:t>
            </a:r>
            <a:endParaRPr lang="ru-RU" dirty="0"/>
          </a:p>
          <a:p>
            <a:pPr algn="just" eaLnBrk="1" hangingPunct="1">
              <a:spcAft>
                <a:spcPts val="1200"/>
              </a:spcAft>
            </a:pPr>
            <a:endParaRPr lang="ru-RU" altLang="ru-RU" sz="2000" b="1" dirty="0" smtClean="0">
              <a:latin typeface="Calibri" pitchFamily="34" charset="0"/>
            </a:endParaRPr>
          </a:p>
        </p:txBody>
      </p:sp>
      <p:sp>
        <p:nvSpPr>
          <p:cNvPr id="5130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1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2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3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Бесплатное горячее питание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5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1" name="Прямоугольник 29"/>
          <p:cNvSpPr>
            <a:spLocks noChangeArrowheads="1"/>
          </p:cNvSpPr>
          <p:nvPr/>
        </p:nvSpPr>
        <p:spPr bwMode="auto">
          <a:xfrm>
            <a:off x="657225" y="1219200"/>
            <a:ext cx="789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200" b="1" dirty="0" smtClean="0">
              <a:latin typeface="Calibri" pitchFamily="34" charset="0"/>
            </a:endParaRPr>
          </a:p>
        </p:txBody>
      </p: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0094116"/>
              </p:ext>
            </p:extLst>
          </p:nvPr>
        </p:nvGraphicFramePr>
        <p:xfrm>
          <a:off x="0" y="1029811"/>
          <a:ext cx="9143999" cy="6289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2218">
                  <a:extLst>
                    <a:ext uri="{9D8B030D-6E8A-4147-A177-3AD203B41FA5}">
                      <a16:colId xmlns:a16="http://schemas.microsoft.com/office/drawing/2014/main" xmlns="" val="1834986857"/>
                    </a:ext>
                  </a:extLst>
                </a:gridCol>
                <a:gridCol w="6751781">
                  <a:extLst>
                    <a:ext uri="{9D8B030D-6E8A-4147-A177-3AD203B41FA5}">
                      <a16:colId xmlns:a16="http://schemas.microsoft.com/office/drawing/2014/main" xmlns="" val="2133552214"/>
                    </a:ext>
                  </a:extLst>
                </a:gridCol>
              </a:tblGrid>
              <a:tr h="796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НПА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постановление ПКО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07.10.2022 № 548-П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«О дополнительной социальной поддержке членов семей граждан, призванных на военную службу по мобилизации в Вооруженные Силы Российской Федерации» 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(в редакции постановления от 20.10.2022 № 562-П)</a:t>
                      </a:r>
                    </a:p>
                    <a:p>
                      <a:pPr marL="0" marR="0" indent="18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распоряжение МОКО </a:t>
                      </a:r>
                      <a:r>
                        <a:rPr lang="ru-RU" sz="12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10.10.2022 №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1132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«Об утверждении Порядка и условий обеспечения бесплатным горячим питанием детей военнослужащих, обучающихся в государственных или муниципальных общеобразовательных организациях, расположенных на территории Кировской области,</a:t>
                      </a:r>
                      <a:r>
                        <a:rPr lang="ru-RU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установлении расчетных расходов на организацию бесплатного горячего питания на одного обучающегося в государственных или муниципальных общеобразовательных организациях, расположенных на территории Кировской области»</a:t>
                      </a: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7132218"/>
                  </a:ext>
                </a:extLst>
              </a:tr>
              <a:tr h="55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 детей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обучающиеся </a:t>
                      </a:r>
                      <a:r>
                        <a:rPr lang="ru-RU" sz="12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– 11 классов государственных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муниципальных </a:t>
                      </a:r>
                      <a:r>
                        <a:rPr lang="ru-RU" sz="12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области, которые не получают меры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соцподдержки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предусмотренные на федеральном, региональном и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муниципальном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уровнях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620860"/>
                  </a:ext>
                </a:extLst>
              </a:tr>
              <a:tr h="402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конца учебного года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котором военнослужащий завершил период прохождения военной службы, в учебные дни при посещении обучающимся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5537429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у родителя (законного представителя) </a:t>
                      </a:r>
                      <a:r>
                        <a:rPr lang="ru-RU" sz="12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справки, выданной военкоматом</a:t>
                      </a:r>
                      <a:endParaRPr lang="ru-RU" sz="1200" b="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7398042"/>
                  </a:ext>
                </a:extLst>
              </a:tr>
              <a:tr h="238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родитель обращается 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директору ОО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предоставляет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справку, выданную военкоматом</a:t>
                      </a:r>
                      <a:endParaRPr lang="ru-RU" sz="1200" b="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434441"/>
                  </a:ext>
                </a:extLst>
              </a:tr>
              <a:tr h="567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одного обучающегося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81,50 руб. при обучении в первую смену –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завтрак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91,70 руб. при обучении во вторую смену – обед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253021"/>
                  </a:ext>
                </a:extLst>
              </a:tr>
              <a:tr h="246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комментарии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Ребенок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имеет права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получение меры 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текущем учебном году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прохождения родителем военной службы в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весенние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летние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месяцы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прошлого учебного года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Ребенок военнослужащего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имеет право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получение меры 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текущем учебном году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если родитель был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мобилизован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но позднее </a:t>
                      </a:r>
                      <a:r>
                        <a:rPr lang="ru-RU" sz="12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вернулся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домой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каким-то обстоятельствам.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Питание обучающемуся предоставляется согласно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меню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разработанному ОО на период не менее двух недель в соответствии с требованиями законодательства.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Родители детей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</a:t>
                      </a:r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малообеспеченных семей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могут выбрать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указанную меру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взамен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мере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соцподдержки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малообеспеченных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семей (при наличии).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Меру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соцподдержки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получают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несовершеннолетние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обучающиеся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обучающиеся, </a:t>
                      </a:r>
                      <a:r>
                        <a:rPr lang="ru-RU" sz="12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достигшие 18-летнего возраста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832" marR="338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559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Компенсация родительской платы    за присмотр и уход за ребенком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6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1" name="Прямоугольник 29"/>
          <p:cNvSpPr>
            <a:spLocks noChangeArrowheads="1"/>
          </p:cNvSpPr>
          <p:nvPr/>
        </p:nvSpPr>
        <p:spPr bwMode="auto">
          <a:xfrm>
            <a:off x="657225" y="1548714"/>
            <a:ext cx="789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2000" b="1" dirty="0" smtClean="0">
              <a:latin typeface="Calibri" pitchFamily="34" charset="0"/>
            </a:endParaRPr>
          </a:p>
        </p:txBody>
      </p: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7441797"/>
              </p:ext>
            </p:extLst>
          </p:nvPr>
        </p:nvGraphicFramePr>
        <p:xfrm>
          <a:off x="0" y="1061887"/>
          <a:ext cx="9144000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0618">
                  <a:extLst>
                    <a:ext uri="{9D8B030D-6E8A-4147-A177-3AD203B41FA5}">
                      <a16:colId xmlns:a16="http://schemas.microsoft.com/office/drawing/2014/main" xmlns="" val="2721312502"/>
                    </a:ext>
                  </a:extLst>
                </a:gridCol>
                <a:gridCol w="6853382">
                  <a:extLst>
                    <a:ext uri="{9D8B030D-6E8A-4147-A177-3AD203B41FA5}">
                      <a16:colId xmlns:a16="http://schemas.microsoft.com/office/drawing/2014/main" xmlns="" val="2340096838"/>
                    </a:ext>
                  </a:extLst>
                </a:gridCol>
              </a:tblGrid>
              <a:tr h="1121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НПА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постановление ПКО </a:t>
                      </a:r>
                      <a:r>
                        <a:rPr lang="ru-RU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07.10.2022 № 548-П </a:t>
                      </a: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«О дополнительной социальной поддержке членов семей граждан, призванных на военную службу по мобилизации в Вооруженные Силы Российской Федерации» (в редакции постановления от 20.10.2022 № 562-П)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распоряжение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министерства социального развития Кировской области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12.10.2022 № 92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утверждении порядка и условий предоставления компенсации родительской платы за присмотр и уход за детьми отдельных категорий граждан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распоряжение МОКО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24.10.2022 № 1210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«Об определении максимального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размера компенсации родительской платы за присмотр и уход за детьми военнослужащих»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647833"/>
                  </a:ext>
                </a:extLst>
              </a:tr>
              <a:tr h="805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 детей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ребенок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посещающий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государственную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муниципальную ОО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реализующую программу дошкольного образования;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ребенок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достигший возраста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года 6 месяцев, не обеспеченный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местом ни в одной из муниципальных или государственных дошкольных образовательных </a:t>
                      </a:r>
                      <a:r>
                        <a:rPr lang="ru-RU" sz="1100" b="0" u="none" spc="-1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организаций, посещающий </a:t>
                      </a:r>
                      <a:r>
                        <a:rPr lang="ru-RU" sz="1100" b="0" u="none" spc="-15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частную ДОО или группу присмотра и ухода у ИП</a:t>
                      </a:r>
                      <a:endParaRPr lang="ru-RU" sz="1100" b="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3652820"/>
                  </a:ext>
                </a:extLst>
              </a:tr>
              <a:tr h="644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1-го числа месяца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мобилизации или заключения военнослужащим контракта, но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ранее 01.10.2022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последнего дня месяца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следующего за месяцем окончания периода прохождения военной службы по мобилизации, прекращения действия контракта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6989532"/>
                  </a:ext>
                </a:extLst>
              </a:tr>
              <a:tr h="322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заявительный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предоставления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размер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компенсации определяется органом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ежемесячно</a:t>
                      </a:r>
                      <a:endParaRPr lang="ru-RU" sz="1100" b="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7909875"/>
                  </a:ext>
                </a:extLst>
              </a:tr>
              <a:tr h="1281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предоставления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родитель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может обратиться с заявлением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орган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или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ОО (ДОО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либо посредством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почтовой либо курьерской связи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орган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или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ОО (ДОО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заявление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принятое в ОО (ДОО), передается в орган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срок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</a:t>
                      </a:r>
                      <a:r>
                        <a:rPr lang="ru-RU" sz="1100" b="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рабочего дня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 дня их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приема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родитель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может предоставить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 в орган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случае </a:t>
                      </a:r>
                      <a:r>
                        <a:rPr lang="ru-RU" sz="1100" b="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непредоставления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родителем документов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запрашивает в рамках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межведомственного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взаимодействия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сведения о ребенке и родителе</a:t>
                      </a: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решение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назначении компенсации принимает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</a:t>
                      </a:r>
                      <a:r>
                        <a:rPr lang="ru-RU" sz="1100" b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СЗН</a:t>
                      </a:r>
                      <a:endParaRPr lang="ru-RU" sz="1100" b="1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2192532"/>
                  </a:ext>
                </a:extLst>
              </a:tr>
              <a:tr h="493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компенсации </a:t>
                      </a:r>
                      <a:r>
                        <a:rPr lang="ru-RU" sz="1400" dirty="0" smtClean="0">
                          <a:solidFill>
                            <a:srgbClr val="E25B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гос. и </a:t>
                      </a:r>
                      <a:r>
                        <a:rPr lang="ru-RU" sz="1400" dirty="0" err="1" smtClean="0">
                          <a:solidFill>
                            <a:srgbClr val="E25B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</a:t>
                      </a:r>
                      <a:r>
                        <a:rPr lang="ru-RU" sz="1400" dirty="0" smtClean="0">
                          <a:solidFill>
                            <a:srgbClr val="E25B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ОО (ДОО)</a:t>
                      </a:r>
                      <a:endParaRPr lang="ru-RU" sz="1400" dirty="0">
                        <a:solidFill>
                          <a:srgbClr val="E25B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компенсация предоставляется в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размере внесенной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одним из родителей платы за присмотр и уход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вычетом компенсации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получаемой родителем в соответствии с Федеральным законом от 29.12.2012 № 273-ФЗ «Об образовании в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Российской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Федерации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1948063"/>
                  </a:ext>
                </a:extLst>
              </a:tr>
              <a:tr h="934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комментарии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1).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Мера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учитывается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определении права на получение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иных выплат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при предоставлении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иных мер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социальной поддержки, установленных законодательством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области. 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0000" algn="just">
                        <a:spcAft>
                          <a:spcPts val="0"/>
                        </a:spcAft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2).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Одним из родителей </a:t>
                      </a:r>
                      <a:r>
                        <a:rPr lang="ru-RU" sz="11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ежемесячно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орган 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СЗН не 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позднее последнего числа месяца, в котором произведена оплата, предоставляются документы, 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подтверждающие размер фактической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платы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3). Компенсация </a:t>
                      </a:r>
                      <a:r>
                        <a:rPr lang="ru-RU" sz="11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предоставляется </a:t>
                      </a: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родителю, </a:t>
                      </a:r>
                      <a:r>
                        <a:rPr lang="ru-RU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лишенному</a:t>
                      </a: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родительских прав или </a:t>
                      </a:r>
                      <a:r>
                        <a:rPr lang="ru-RU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ограниченному</a:t>
                      </a:r>
                      <a:r>
                        <a:rPr lang="ru-RU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родительских правах.</a:t>
                      </a:r>
                      <a:endParaRPr lang="ru-RU" sz="1100" b="0" u="non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287" marR="192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37789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Бесплатное дополнительное образование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7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9331711"/>
              </p:ext>
            </p:extLst>
          </p:nvPr>
        </p:nvGraphicFramePr>
        <p:xfrm>
          <a:off x="0" y="1019908"/>
          <a:ext cx="9144000" cy="5838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091">
                  <a:extLst>
                    <a:ext uri="{9D8B030D-6E8A-4147-A177-3AD203B41FA5}">
                      <a16:colId xmlns:a16="http://schemas.microsoft.com/office/drawing/2014/main" xmlns="" val="3481020572"/>
                    </a:ext>
                  </a:extLst>
                </a:gridCol>
                <a:gridCol w="6834909">
                  <a:extLst>
                    <a:ext uri="{9D8B030D-6E8A-4147-A177-3AD203B41FA5}">
                      <a16:colId xmlns:a16="http://schemas.microsoft.com/office/drawing/2014/main" xmlns="" val="3247803716"/>
                    </a:ext>
                  </a:extLst>
                </a:gridCol>
              </a:tblGrid>
              <a:tr h="15477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НПА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8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постановление ПКО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07.10.2022 № 548-П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«О дополнительной социальной поддержке членов семей граждан, призванных на военную службу по мобилизации в Вооруженные Силы Российской Федерации» 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(в редакции постановления от 20.10.2022 № 562-П)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распоряжение МОКО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25.10.2022 № 1215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«Об утверждении Порядка и условий предоставления несовершеннолетним детям военнослужащих бесплатных услуг дополнительного образования в государственных образовательных организациях, подведомственных министерству образования Кировской области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(распространяется на правоотношения, возникшие с 20.10.2022)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3655251"/>
                  </a:ext>
                </a:extLst>
              </a:tr>
              <a:tr h="2257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Категория детей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несовершеннолетние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обучающиеся в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областных государственных </a:t>
                      </a:r>
                      <a:r>
                        <a:rPr lang="ru-RU" sz="12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ОО</a:t>
                      </a:r>
                      <a:endParaRPr lang="ru-RU" sz="1200" b="0" u="non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5433518"/>
                  </a:ext>
                </a:extLst>
              </a:tr>
              <a:tr h="4253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предоставления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последнего дня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месяца, следующего за месяцем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окончания периода прохождения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военной службы по мобилизации,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прекращения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действия контракта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150385"/>
                  </a:ext>
                </a:extLst>
              </a:tr>
              <a:tr h="11607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Условия предоставления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наличие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родителя (законного представителя) </a:t>
                      </a:r>
                      <a:r>
                        <a:rPr lang="ru-RU" sz="12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удостоверения, выданного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МФЦ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обучение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несовершеннолетнего по договору об оказании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платных образовательных услуг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обучение независимо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формы обучения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ОО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ОДО контролируют наличие (включение) дополнительной общеразвивающей программы в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региональном навигаторе доп.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 детей в Кировской области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746465"/>
                  </a:ext>
                </a:extLst>
              </a:tr>
              <a:tr h="5922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Порядок предоставления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родитель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предоставляет в ОО </a:t>
                      </a:r>
                      <a:r>
                        <a:rPr lang="ru-RU" sz="12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удостоверение,</a:t>
                      </a:r>
                      <a:r>
                        <a:rPr lang="ru-RU" sz="1200" b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выданное</a:t>
                      </a:r>
                      <a:r>
                        <a:rPr lang="ru-RU" sz="12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МФЦ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истечении срока действия удостоверения (т.е. 2-х месяцев с даты его выдачи)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предоставляет в ОО </a:t>
                      </a:r>
                      <a:r>
                        <a:rPr lang="ru-RU" sz="1200" b="0" u="non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удостоверение, выданное </a:t>
                      </a:r>
                      <a:r>
                        <a:rPr lang="ru-RU" sz="1200" b="0" u="non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МФЦ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194389"/>
                  </a:ext>
                </a:extLst>
              </a:tr>
              <a:tr h="13777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Финансовый механизм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субсидия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иные цели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«Предоставление бесплатных услуг дополнительного образования несовершеннолетним детям военнослужащих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lang="ru-RU" sz="1200" b="0" u="non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получения субсидии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ОО подают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заявку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субсидии на иные цели 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оплате подлежат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следующие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плата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начислениями 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работников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учебные расходы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части приобретения расходных материалов</a:t>
                      </a:r>
                    </a:p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b="1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расходы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учтенные калькуляцией стоимости образовательной услуги</a:t>
                      </a:r>
                      <a:endParaRPr lang="ru-RU" sz="1200" b="0" u="non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49640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Дополнительные комментарии </a:t>
                      </a: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just" defTabSz="914400" rtl="0" eaLnBrk="1" latinLnBrk="0" hangingPunct="1">
                        <a:spcAft>
                          <a:spcPts val="0"/>
                        </a:spcAft>
                        <a:tabLst>
                          <a:tab pos="450215" algn="l"/>
                          <a:tab pos="630555" algn="l"/>
                        </a:tabLst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Главам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муниципальных образований рекомендовано руководствоваться распоряжением МОКО при установлении аналогичных мер социальной 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поддержки.</a:t>
                      </a:r>
                      <a:endParaRPr lang="ru-RU" sz="1200" b="0" u="non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583" marR="19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79945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Дополнительные меры социальной 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8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025" y="2025353"/>
            <a:ext cx="7939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731" y="1178169"/>
            <a:ext cx="86252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14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000" dirty="0" smtClean="0"/>
              <a:t>Предоставление </a:t>
            </a:r>
            <a:r>
              <a:rPr lang="ru-RU" sz="2000" b="1" dirty="0" smtClean="0"/>
              <a:t>несовершеннолетним</a:t>
            </a:r>
            <a:r>
              <a:rPr lang="ru-RU" sz="2000" dirty="0" smtClean="0"/>
              <a:t> детям военнослужащих </a:t>
            </a:r>
            <a:r>
              <a:rPr lang="ru-RU" sz="2000" b="1" dirty="0" smtClean="0"/>
              <a:t>бесплатных</a:t>
            </a:r>
            <a:r>
              <a:rPr lang="ru-RU" sz="2000" dirty="0" smtClean="0"/>
              <a:t> услуг физкультурно-спортивных организаций, подведомственных министерству спорта и туризма Кировской области</a:t>
            </a:r>
          </a:p>
          <a:p>
            <a:pPr algn="just"/>
            <a:endParaRPr lang="ru-RU" sz="20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 </a:t>
            </a:r>
            <a:r>
              <a:rPr lang="ru-RU" sz="2000" b="1" dirty="0" smtClean="0"/>
              <a:t>Бесплатное</a:t>
            </a:r>
            <a:r>
              <a:rPr lang="ru-RU" sz="2000" dirty="0" smtClean="0"/>
              <a:t> посещение </a:t>
            </a:r>
            <a:r>
              <a:rPr lang="ru-RU" sz="2000" b="1" dirty="0" smtClean="0"/>
              <a:t>несовершеннолетним</a:t>
            </a:r>
            <a:r>
              <a:rPr lang="ru-RU" sz="2000" dirty="0" smtClean="0"/>
              <a:t> ребенком военнослужащего и лицом, его </a:t>
            </a:r>
            <a:r>
              <a:rPr lang="ru-RU" sz="2000" b="1" dirty="0" smtClean="0"/>
              <a:t>сопровождающим</a:t>
            </a:r>
            <a:r>
              <a:rPr lang="ru-RU" sz="2000" dirty="0" smtClean="0"/>
              <a:t>, концертов, спектаклей, выставок, фестивалей, конкурсов, смотров, проводимых областными государственными учреждениями культуры</a:t>
            </a:r>
          </a:p>
          <a:p>
            <a:pPr algn="just"/>
            <a:r>
              <a:rPr lang="ru-RU" i="1" dirty="0" smtClean="0"/>
              <a:t>      </a:t>
            </a:r>
          </a:p>
          <a:p>
            <a:pPr algn="just"/>
            <a:r>
              <a:rPr lang="ru-RU" i="1" dirty="0" smtClean="0"/>
              <a:t>     </a:t>
            </a:r>
            <a:r>
              <a:rPr lang="ru-RU" alt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Кировской области от 07.10.2022 № 548-П «О дополнительной социальной поддержке членов семей граждан, призванных на военную службу по мобилизации в Вооруженные Силы Российской Федерации» (в редакции постановления от 20.10.2022 № 562-П) </a:t>
            </a:r>
          </a:p>
          <a:p>
            <a:pPr algn="just"/>
            <a:endParaRPr lang="ru-RU" i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Новая дополнительная мера социальной поддержки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9</a:t>
            </a:fld>
            <a:endParaRPr lang="en-US" alt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025" y="2025353"/>
            <a:ext cx="7939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  <a:p>
            <a:pPr indent="455295" algn="just">
              <a:spcAft>
                <a:spcPts val="0"/>
              </a:spcAft>
            </a:pPr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633046" y="1178169"/>
            <a:ext cx="7957040" cy="5679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Кировской области от 14.10.2013  № 320-ЗО </a:t>
            </a:r>
            <a:r>
              <a:rPr lang="en-US" alt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Кировской области» </a:t>
            </a:r>
          </a:p>
          <a:p>
            <a:pPr algn="ctr"/>
            <a:endParaRPr lang="ru-RU" altLang="ru-RU" sz="14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  Законодательным Собранием Кировской области 27.10.2022 принят  Закон Кировской области «О внесении изменения в статью 11 Закона Кировской области «Об образовании в Кировской области» - статья 11 дополнена </a:t>
            </a:r>
            <a:r>
              <a:rPr lang="ru-RU" b="1" dirty="0" smtClean="0"/>
              <a:t>новым абзацем</a:t>
            </a:r>
            <a:r>
              <a:rPr lang="ru-RU" dirty="0" smtClean="0"/>
              <a:t>:</a:t>
            </a:r>
          </a:p>
          <a:p>
            <a:pPr algn="just"/>
            <a:endParaRPr lang="ru-RU" sz="1600" i="1" dirty="0" smtClean="0"/>
          </a:p>
          <a:p>
            <a:pPr algn="just"/>
            <a:r>
              <a:rPr lang="ru-RU" sz="1600" i="1" dirty="0" smtClean="0"/>
              <a:t>    </a:t>
            </a:r>
            <a:r>
              <a:rPr lang="ru-RU" sz="1600" dirty="0" smtClean="0"/>
              <a:t>«Детям граждан, призванных на военную службу по мобилизации в Вооруженные Силы Российской Федерации, граждан, принимающих участие в специальной военной операции и заключивших не ранее 24 февраля 2022 года контракт о прохождении военной службы в Вооруженных Силах Российской Федерации или контракт о добровольном содействии в выполнении задач, возложенных на Вооруженные Силы Российской Федерации, в период прохождения указанными гражданами военной службы по мобилизации или действия соответствующего контракта предоставляются </a:t>
            </a:r>
            <a:r>
              <a:rPr lang="ru-RU" sz="1600" b="1" dirty="0" smtClean="0"/>
              <a:t>во внеочередном порядке места в дошкольных образовательных организациях</a:t>
            </a:r>
            <a:r>
              <a:rPr lang="ru-RU" sz="1600" dirty="0" smtClean="0"/>
              <a:t>».</a:t>
            </a:r>
          </a:p>
          <a:p>
            <a:pPr algn="just"/>
            <a:r>
              <a:rPr lang="ru-RU" i="1" dirty="0" smtClean="0"/>
              <a:t>      </a:t>
            </a:r>
          </a:p>
          <a:p>
            <a:pPr algn="just"/>
            <a:r>
              <a:rPr lang="ru-RU" i="1" dirty="0" smtClean="0"/>
              <a:t>   Закон вступит в силу по истечении 10 дней после его официального опубликования.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</TotalTime>
  <Words>1526</Words>
  <Application>Microsoft Office PowerPoint</Application>
  <PresentationFormat>Экран (4:3)</PresentationFormat>
  <Paragraphs>142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Дополнительные меры социальной поддержки</vt:lpstr>
      <vt:lpstr>Дополнительные меры социальной поддержки</vt:lpstr>
      <vt:lpstr>Дополнительные меры социальной поддержки</vt:lpstr>
      <vt:lpstr>Бесплатное горячее питание</vt:lpstr>
      <vt:lpstr>Компенсация родительской платы    за присмотр и уход за ребенком</vt:lpstr>
      <vt:lpstr>Бесплатное дополнительное образование</vt:lpstr>
      <vt:lpstr>Дополнительные меры социальной поддержки</vt:lpstr>
      <vt:lpstr>Новая дополнительная мера социальной поддержки</vt:lpstr>
      <vt:lpstr>Консультирование по вопросам предоставления мер соцподдержки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Шалагинов</dc:creator>
  <cp:lastModifiedBy>user1</cp:lastModifiedBy>
  <cp:revision>368</cp:revision>
  <dcterms:created xsi:type="dcterms:W3CDTF">2016-08-16T13:00:33Z</dcterms:created>
  <dcterms:modified xsi:type="dcterms:W3CDTF">2022-10-31T11:27:36Z</dcterms:modified>
</cp:coreProperties>
</file>